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13716000" cx="24387175"/>
  <p:notesSz cx="6858000" cy="9144000"/>
  <p:embeddedFontLst>
    <p:embeddedFont>
      <p:font typeface="Playfair Display"/>
      <p:regular r:id="rId21"/>
      <p:bold r:id="rId22"/>
      <p:italic r:id="rId23"/>
      <p:boldItalic r:id="rId24"/>
    </p:embeddedFont>
    <p:embeddedFont>
      <p:font typeface="Lato"/>
      <p:regular r:id="rId25"/>
      <p:bold r:id="rId26"/>
      <p:italic r:id="rId27"/>
      <p:boldItalic r:id="rId28"/>
    </p:embeddedFont>
    <p:embeddedFont>
      <p:font typeface="Montserrat"/>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5" name="Elizabeth G Betts"/>
  <p:cmAuthor clrIdx="1" id="1" initials="" lastIdx="2" name="Sai Liu"/>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PlayfairDisplay-bold.fntdata"/><Relationship Id="rId21" Type="http://schemas.openxmlformats.org/officeDocument/2006/relationships/font" Target="fonts/PlayfairDisplay-regular.fntdata"/><Relationship Id="rId24" Type="http://schemas.openxmlformats.org/officeDocument/2006/relationships/font" Target="fonts/PlayfairDisplay-boldItalic.fntdata"/><Relationship Id="rId23" Type="http://schemas.openxmlformats.org/officeDocument/2006/relationships/font" Target="fonts/PlayfairDisplay-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Montserrat-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8-11-07T18:03:36.716">
    <p:pos x="6000" y="0"/>
    <p:text>https://www.adasigndepot.com/products/truncated-domes-surface-applied-2x3?utm_source=googlepepla&amp;utm_medium=adwords&amp;id=183074957338&amp;gclid=EAIaIQobChMIp56f6O7C3gIVByaGCh0FhQtdEAQYASABEgK1cfD_BwE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 dt="2018-11-12T20:37:45.106">
    <p:pos x="6000" y="0"/>
    <p:text>need credit</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3" dt="2018-11-12T20:37:34.352">
    <p:pos x="6000" y="0"/>
    <p:text>I think we should credit all of the pictures and drawings. Do you think is't better to do this at the end of the presentation, by page number, or on page?</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4" dt="2018-11-12T02:47:01.914">
    <p:pos x="6000" y="0"/>
    <p:text>seems like we should include a page about approved colors?</p:text>
  </p:cm>
  <p:cm authorId="1" idx="1" dt="2018-11-12T02:15:16.263">
    <p:pos x="6000" y="100"/>
    <p:text>ok!</p:text>
  </p:cm>
  <p:cm authorId="0" idx="5" dt="2018-11-12T02:26:53.269">
    <p:pos x="6000" y="200"/>
    <p:text>looking at us/ada requirement for color-- says only that warnings should contrast with pavement</p:text>
  </p:cm>
  <p:cm authorId="1" idx="2" dt="2018-11-12T02:47:01.914">
    <p:pos x="6000" y="300"/>
    <p:text>yup, but I found that some articles said that they did a survey and it turns out yellow is the best color for warning. I was trying to found the survey again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100" u="none" cap="none" strike="noStrike"/>
            </a:lvl1pPr>
            <a:lvl2pPr indent="-228600" lvl="1" marL="914400" marR="0" rtl="0" algn="l">
              <a:spcBef>
                <a:spcPts val="0"/>
              </a:spcBef>
              <a:spcAft>
                <a:spcPts val="0"/>
              </a:spcAft>
              <a:buSzPts val="1400"/>
              <a:buNone/>
              <a:defRPr b="0" i="0" sz="1100" u="none" cap="none" strike="noStrike"/>
            </a:lvl2pPr>
            <a:lvl3pPr indent="-228600" lvl="2" marL="1371600" marR="0" rtl="0" algn="l">
              <a:spcBef>
                <a:spcPts val="0"/>
              </a:spcBef>
              <a:spcAft>
                <a:spcPts val="0"/>
              </a:spcAft>
              <a:buSzPts val="1400"/>
              <a:buNone/>
              <a:defRPr b="0" i="0" sz="1100" u="none" cap="none" strike="noStrike"/>
            </a:lvl3pPr>
            <a:lvl4pPr indent="-228600" lvl="3" marL="1828800" marR="0" rtl="0" algn="l">
              <a:spcBef>
                <a:spcPts val="0"/>
              </a:spcBef>
              <a:spcAft>
                <a:spcPts val="0"/>
              </a:spcAft>
              <a:buSzPts val="1400"/>
              <a:buNone/>
              <a:defRPr b="0" i="0" sz="1100" u="none" cap="none" strike="noStrike"/>
            </a:lvl4pPr>
            <a:lvl5pPr indent="-228600" lvl="4" marL="2286000" marR="0" rtl="0" algn="l">
              <a:spcBef>
                <a:spcPts val="0"/>
              </a:spcBef>
              <a:spcAft>
                <a:spcPts val="0"/>
              </a:spcAft>
              <a:buSzPts val="1400"/>
              <a:buNone/>
              <a:defRPr b="0" i="0" sz="1100" u="none" cap="none" strike="noStrike"/>
            </a:lvl5pPr>
            <a:lvl6pPr indent="-228600" lvl="5" marL="2743200" marR="0" rtl="0" algn="l">
              <a:spcBef>
                <a:spcPts val="0"/>
              </a:spcBef>
              <a:spcAft>
                <a:spcPts val="0"/>
              </a:spcAft>
              <a:buSzPts val="1400"/>
              <a:buNone/>
              <a:defRPr b="0" i="0" sz="1100" u="none" cap="none" strike="noStrike"/>
            </a:lvl6pPr>
            <a:lvl7pPr indent="-228600" lvl="6" marL="3200400" marR="0" rtl="0" algn="l">
              <a:spcBef>
                <a:spcPts val="0"/>
              </a:spcBef>
              <a:spcAft>
                <a:spcPts val="0"/>
              </a:spcAft>
              <a:buSzPts val="1400"/>
              <a:buNone/>
              <a:defRPr b="0" i="0" sz="1100" u="none" cap="none" strike="noStrike"/>
            </a:lvl7pPr>
            <a:lvl8pPr indent="-228600" lvl="7" marL="3657600" marR="0" rtl="0" algn="l">
              <a:spcBef>
                <a:spcPts val="0"/>
              </a:spcBef>
              <a:spcAft>
                <a:spcPts val="0"/>
              </a:spcAft>
              <a:buSzPts val="1400"/>
              <a:buNone/>
              <a:defRPr b="0" i="0" sz="1100" u="none" cap="none" strike="noStrike"/>
            </a:lvl8pPr>
            <a:lvl9pPr indent="-228600" lvl="8" marL="4114800" marR="0" rtl="0" algn="l">
              <a:spcBef>
                <a:spcPts val="0"/>
              </a:spcBef>
              <a:spcAft>
                <a:spcPts val="0"/>
              </a:spcAft>
              <a:buSzPts val="1400"/>
              <a:buNone/>
              <a:defRPr b="0" i="0" sz="1100" u="none" cap="none" strike="noStrike"/>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datile.com/certain-colors-used-tactile-detectable-warning-surfaces/"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hwa.dot.gov/publications/publicroads/04sep/10.cfm"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lJAmnwGzD54&amp;index=18&amp;list=PLqwPGOOIhKSDz4jg8xgZlU-CPkAabFZLl"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lJAmnwGzD54&amp;index=18&amp;list=PLqwPGOOIhKSDz4jg8xgZlU-CPkAabFZLl"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bc.com/news/newsbeat-44861568"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hwa.dot.gov/environment/bicycle_pedestrian/publications/accessible_shared_streets/#legal"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perkins.org/stories/10-fascinating-facts-about-the-white-cane" TargetMode="External"/><Relationship Id="rId3" Type="http://schemas.openxmlformats.org/officeDocument/2006/relationships/hyperlink" Target="https://nfb.org/blindness-statistics" TargetMode="External"/><Relationship Id="rId4" Type="http://schemas.openxmlformats.org/officeDocument/2006/relationships/hyperlink" Target="https://www.nytimes.com/2017/10/08/nyregion/new-york-city-sidewalks-disabled-curb-ramps.html" TargetMode="External"/><Relationship Id="rId5" Type="http://schemas.openxmlformats.org/officeDocument/2006/relationships/hyperlink" Target="https://dralegal.org/press/court-report-confirms-dismal-state-sidewalks-disabled-new-yorkers/"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opularmechanics.com/technology/infrastructure/a24684/the-secret-history-of-tactile-pavement/" TargetMode="External"/><Relationship Id="rId3" Type="http://schemas.openxmlformats.org/officeDocument/2006/relationships/hyperlink" Target="http://www.hse.gov.uk/research/hsl_pdf/2005/hsl0507.pdf" TargetMode="External"/><Relationship Id="rId4" Type="http://schemas.openxmlformats.org/officeDocument/2006/relationships/hyperlink" Target="https://medium.com/@dismediachik/the-long-road-to-a-brighter-future-76ed373dc9b9" TargetMode="External"/><Relationship Id="rId5" Type="http://schemas.openxmlformats.org/officeDocument/2006/relationships/hyperlink" Target="https://www.fhwa.dot.gov/environment/bicycle_pedestrian/resources/dwm.cfm"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hwa.dot.gov/publications/publicroads/04sep/10.cfm"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99percentinvisible.org/article/death-tactile-paving-chinas-precarious-paths-visually-impaired/"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6: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
        <p:nvSpPr>
          <p:cNvPr id="57" name="Google Shape;5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47dd8eff54_0_3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1100"/>
              <a:buFont typeface="Arial"/>
              <a:buNone/>
            </a:pPr>
            <a:r>
              <a:rPr lang="en-US" sz="1050" u="sng">
                <a:solidFill>
                  <a:srgbClr val="0563C1"/>
                </a:solidFill>
                <a:latin typeface="等线"/>
                <a:ea typeface="等线"/>
                <a:cs typeface="等线"/>
                <a:sym typeface="等线"/>
                <a:hlinkClick r:id="rId2"/>
              </a:rPr>
              <a:t>https://adatile.com/certain-colors-used-tactile-detectable-warning-surfaces/</a:t>
            </a:r>
            <a:endParaRPr/>
          </a:p>
          <a:p>
            <a:pPr indent="0" lvl="0" marL="0" rtl="0" algn="l">
              <a:spcBef>
                <a:spcPts val="0"/>
              </a:spcBef>
              <a:spcAft>
                <a:spcPts val="0"/>
              </a:spcAft>
              <a:buSzPts val="1100"/>
              <a:buFont typeface="Arial"/>
              <a:buNone/>
            </a:pPr>
            <a:r>
              <a:t/>
            </a:r>
            <a:endParaRPr/>
          </a:p>
          <a:p>
            <a:pPr indent="0" lvl="0" marL="0" rtl="0" algn="l">
              <a:spcBef>
                <a:spcPts val="0"/>
              </a:spcBef>
              <a:spcAft>
                <a:spcPts val="0"/>
              </a:spcAft>
              <a:buClr>
                <a:srgbClr val="000000"/>
              </a:buClr>
              <a:buSzPts val="1100"/>
              <a:buFont typeface="Arial"/>
              <a:buNone/>
            </a:pPr>
            <a:r>
              <a:t/>
            </a:r>
            <a:endParaRPr/>
          </a:p>
        </p:txBody>
      </p:sp>
      <p:sp>
        <p:nvSpPr>
          <p:cNvPr id="155" name="Google Shape;155;g47dd8eff54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47dd8eff54_0_5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1100"/>
              <a:buFont typeface="Arial"/>
              <a:buNone/>
            </a:pPr>
            <a:r>
              <a:rPr lang="en-US" sz="1050" u="sng">
                <a:solidFill>
                  <a:schemeClr val="hlink"/>
                </a:solidFill>
                <a:latin typeface="等线"/>
                <a:ea typeface="等线"/>
                <a:cs typeface="等线"/>
                <a:sym typeface="等线"/>
                <a:hlinkClick r:id="rId2"/>
              </a:rPr>
              <a:t>https://www.fhwa.dot.gov/publications/publicroads/04sep/10.cfm</a:t>
            </a:r>
            <a:endParaRPr sz="1050">
              <a:latin typeface="等线"/>
              <a:ea typeface="等线"/>
              <a:cs typeface="等线"/>
              <a:sym typeface="等线"/>
            </a:endParaRPr>
          </a:p>
          <a:p>
            <a:pPr indent="0" lvl="0" marL="0" rtl="0" algn="l">
              <a:spcBef>
                <a:spcPts val="0"/>
              </a:spcBef>
              <a:spcAft>
                <a:spcPts val="0"/>
              </a:spcAft>
              <a:buSzPts val="1100"/>
              <a:buFont typeface="Arial"/>
              <a:buNone/>
            </a:pPr>
            <a:r>
              <a:t/>
            </a:r>
            <a:endParaRPr sz="1050">
              <a:latin typeface="等线"/>
              <a:ea typeface="等线"/>
              <a:cs typeface="等线"/>
              <a:sym typeface="等线"/>
            </a:endParaRPr>
          </a:p>
          <a:p>
            <a:pPr indent="0" lvl="0" marL="0" rtl="0" algn="l">
              <a:spcBef>
                <a:spcPts val="0"/>
              </a:spcBef>
              <a:spcAft>
                <a:spcPts val="0"/>
              </a:spcAft>
              <a:buSzPts val="1100"/>
              <a:buFont typeface="Arial"/>
              <a:buNone/>
            </a:pPr>
            <a:r>
              <a:t/>
            </a:r>
            <a:endParaRPr/>
          </a:p>
          <a:p>
            <a:pPr indent="0" lvl="0" marL="0" rtl="0" algn="l">
              <a:spcBef>
                <a:spcPts val="0"/>
              </a:spcBef>
              <a:spcAft>
                <a:spcPts val="0"/>
              </a:spcAft>
              <a:buSzPts val="1100"/>
              <a:buFont typeface="Arial"/>
              <a:buNone/>
            </a:pPr>
            <a:r>
              <a:t/>
            </a:r>
            <a:endParaRPr/>
          </a:p>
        </p:txBody>
      </p:sp>
      <p:sp>
        <p:nvSpPr>
          <p:cNvPr id="167" name="Google Shape;167;g47dd8eff54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47dee63c53_0_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
        <p:nvSpPr>
          <p:cNvPr id="175" name="Google Shape;175;g47dee63c53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p10: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US" sz="1400"/>
              <a:t>Info on spinal cord injury</a:t>
            </a:r>
            <a:r>
              <a:rPr lang="en-US" sz="1400"/>
              <a:t>: http://atnetworkblog.blogspot.com/2012/03/pros-and-cons-of-truncated-domes-should.html</a:t>
            </a:r>
            <a:endParaRPr b="0" i="0" sz="1100" u="none" cap="none" strike="noStrike"/>
          </a:p>
        </p:txBody>
      </p:sp>
      <p:sp>
        <p:nvSpPr>
          <p:cNvPr id="183" name="Google Shape;183;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47dd8eff54_0_1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US" sz="1050">
                <a:latin typeface="等线"/>
                <a:ea typeface="等线"/>
                <a:cs typeface="等线"/>
                <a:sym typeface="等线"/>
              </a:rPr>
              <a:t>The Sense: Design Beyond Vision: </a:t>
            </a:r>
            <a:endParaRPr sz="1050">
              <a:latin typeface="等线"/>
              <a:ea typeface="等线"/>
              <a:cs typeface="等线"/>
              <a:sym typeface="等线"/>
            </a:endParaRPr>
          </a:p>
          <a:p>
            <a:pPr indent="0" lvl="0" marL="0" rtl="0" algn="l">
              <a:spcBef>
                <a:spcPts val="0"/>
              </a:spcBef>
              <a:spcAft>
                <a:spcPts val="0"/>
              </a:spcAft>
              <a:buClr>
                <a:srgbClr val="000000"/>
              </a:buClr>
              <a:buSzPts val="1100"/>
              <a:buFont typeface="Arial"/>
              <a:buNone/>
            </a:pPr>
            <a:r>
              <a:rPr lang="en-US" sz="1050" u="sng">
                <a:solidFill>
                  <a:srgbClr val="0563C1"/>
                </a:solidFill>
                <a:latin typeface="等线"/>
                <a:ea typeface="等线"/>
                <a:cs typeface="等线"/>
                <a:sym typeface="等线"/>
                <a:hlinkClick r:id="rId2"/>
              </a:rPr>
              <a:t>https://www.youtube.com/watch?v=lJAmnwGzD54&amp;index=18&amp;list=PLqwPGOOIhKSDz4jg8xgZlU-CPkAabFZLl</a:t>
            </a:r>
            <a:endParaRPr/>
          </a:p>
        </p:txBody>
      </p:sp>
      <p:sp>
        <p:nvSpPr>
          <p:cNvPr id="193" name="Google Shape;193;g47dd8eff54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47e2709ee6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US" sz="1050">
                <a:latin typeface="等线"/>
                <a:ea typeface="等线"/>
                <a:cs typeface="等线"/>
                <a:sym typeface="等线"/>
              </a:rPr>
              <a:t>The Sense: Design Beyond Vision: </a:t>
            </a:r>
            <a:endParaRPr sz="1050">
              <a:latin typeface="等线"/>
              <a:ea typeface="等线"/>
              <a:cs typeface="等线"/>
              <a:sym typeface="等线"/>
            </a:endParaRPr>
          </a:p>
          <a:p>
            <a:pPr indent="0" lvl="0" marL="0" rtl="0" algn="l">
              <a:spcBef>
                <a:spcPts val="0"/>
              </a:spcBef>
              <a:spcAft>
                <a:spcPts val="0"/>
              </a:spcAft>
              <a:buClr>
                <a:srgbClr val="000000"/>
              </a:buClr>
              <a:buSzPts val="1100"/>
              <a:buFont typeface="Arial"/>
              <a:buNone/>
            </a:pPr>
            <a:r>
              <a:rPr lang="en-US" sz="1050" u="sng">
                <a:solidFill>
                  <a:srgbClr val="0563C1"/>
                </a:solidFill>
                <a:latin typeface="等线"/>
                <a:ea typeface="等线"/>
                <a:cs typeface="等线"/>
                <a:sym typeface="等线"/>
                <a:hlinkClick r:id="rId2"/>
              </a:rPr>
              <a:t>https://www.youtube.com/watch?v=lJAmnwGzD54&amp;index=18&amp;list=PLqwPGOOIhKSDz4jg8xgZlU-CPkAabFZLl</a:t>
            </a:r>
            <a:endParaRPr/>
          </a:p>
        </p:txBody>
      </p:sp>
      <p:sp>
        <p:nvSpPr>
          <p:cNvPr id="202" name="Google Shape;202;g47e2709ee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p20: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Font typeface="Arial"/>
              <a:buNone/>
            </a:pPr>
            <a:r>
              <a:rPr lang="en-US"/>
              <a:t>http://www.visulsystems.com/products/surface-mounted-tactile-paving/</a:t>
            </a:r>
            <a:endParaRPr b="0" i="0" sz="1100" u="none" cap="none" strike="noStrike"/>
          </a:p>
        </p:txBody>
      </p:sp>
      <p:sp>
        <p:nvSpPr>
          <p:cNvPr id="69" name="Google Shape;69;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47dd8eff54_0_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Font typeface="Arial"/>
              <a:buNone/>
            </a:pPr>
            <a:r>
              <a:rPr lang="en-US" u="sng">
                <a:solidFill>
                  <a:schemeClr val="hlink"/>
                </a:solidFill>
                <a:hlinkClick r:id="rId2"/>
              </a:rPr>
              <a:t>https://www.bbc.com/news/newsbeat-44861568</a:t>
            </a:r>
            <a:endParaRPr/>
          </a:p>
          <a:p>
            <a:pPr indent="0" lvl="0" marL="0" marR="0" rtl="0" algn="l">
              <a:spcBef>
                <a:spcPts val="0"/>
              </a:spcBef>
              <a:spcAft>
                <a:spcPts val="0"/>
              </a:spcAft>
              <a:buFont typeface="Arial"/>
              <a:buNone/>
            </a:pPr>
            <a:r>
              <a:rPr lang="en-US"/>
              <a:t>(Video: To show how it works in real life)</a:t>
            </a:r>
            <a:endParaRPr/>
          </a:p>
        </p:txBody>
      </p:sp>
      <p:sp>
        <p:nvSpPr>
          <p:cNvPr id="78" name="Google Shape;78;g47dd8eff54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47dd8eff54_0_2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Font typeface="Arial"/>
              <a:buNone/>
            </a:pPr>
            <a:r>
              <a:rPr lang="en-US" u="sng">
                <a:solidFill>
                  <a:schemeClr val="hlink"/>
                </a:solidFill>
                <a:hlinkClick r:id="rId2"/>
              </a:rPr>
              <a:t>https://www.fhwa.dot.gov/environment/bicycle_pedestrian/publications/accessible_shared_streets/#legal</a:t>
            </a:r>
            <a:endParaRPr/>
          </a:p>
          <a:p>
            <a:pPr indent="0" lvl="0" marL="0" marR="0" rtl="0" algn="l">
              <a:spcBef>
                <a:spcPts val="0"/>
              </a:spcBef>
              <a:spcAft>
                <a:spcPts val="0"/>
              </a:spcAft>
              <a:buFont typeface="Arial"/>
              <a:buNone/>
            </a:pPr>
            <a:r>
              <a:rPr lang="en-US"/>
              <a:t>under-foot detection is the most critical, because a majority of pedestrians with vision disabilities do not use a long white cane</a:t>
            </a:r>
            <a:endParaRPr/>
          </a:p>
          <a:p>
            <a:pPr indent="0" lvl="0" marL="0" marR="0" rtl="0" algn="l">
              <a:spcBef>
                <a:spcPts val="0"/>
              </a:spcBef>
              <a:spcAft>
                <a:spcPts val="0"/>
              </a:spcAft>
              <a:buFont typeface="Arial"/>
              <a:buNone/>
            </a:pPr>
            <a:r>
              <a:rPr lang="en-US"/>
              <a:t>Visual contrast is a critical element of detectability for pedestrians with low vision and color blindness.</a:t>
            </a:r>
            <a:endParaRPr/>
          </a:p>
        </p:txBody>
      </p:sp>
      <p:sp>
        <p:nvSpPr>
          <p:cNvPr id="86" name="Google Shape;86;g47dd8eff54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p16: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Font typeface="Arial"/>
              <a:buNone/>
            </a:pPr>
            <a:r>
              <a:rPr lang="en-US" u="sng">
                <a:solidFill>
                  <a:schemeClr val="hlink"/>
                </a:solidFill>
                <a:hlinkClick r:id="rId2"/>
              </a:rPr>
              <a:t>http://www.perkins.org/stories/10-fascinating-facts-about-the-white-cane</a:t>
            </a:r>
            <a:endParaRPr/>
          </a:p>
          <a:p>
            <a:pPr indent="0" lvl="0" marL="0" marR="0" rtl="0" algn="l">
              <a:spcBef>
                <a:spcPts val="0"/>
              </a:spcBef>
              <a:spcAft>
                <a:spcPts val="0"/>
              </a:spcAft>
              <a:buFont typeface="Arial"/>
              <a:buNone/>
            </a:pPr>
            <a:r>
              <a:rPr lang="en-US" u="sng">
                <a:solidFill>
                  <a:schemeClr val="hlink"/>
                </a:solidFill>
                <a:hlinkClick r:id="rId3"/>
              </a:rPr>
              <a:t>https://nfb.org/blindness-statistics</a:t>
            </a:r>
            <a:endParaRPr/>
          </a:p>
          <a:p>
            <a:pPr indent="0" lvl="0" marL="0" marR="0" rtl="0" algn="l">
              <a:spcBef>
                <a:spcPts val="0"/>
              </a:spcBef>
              <a:spcAft>
                <a:spcPts val="0"/>
              </a:spcAft>
              <a:buFont typeface="Arial"/>
              <a:buNone/>
            </a:pPr>
            <a:r>
              <a:rPr lang="en-US" u="sng">
                <a:solidFill>
                  <a:schemeClr val="hlink"/>
                </a:solidFill>
                <a:hlinkClick r:id="rId4"/>
              </a:rPr>
              <a:t>https://www.nytimes.com/2017/10/08/nyregion/new-york-city-sidewalks-disabled-curb-ramps.html</a:t>
            </a:r>
            <a:endParaRPr/>
          </a:p>
          <a:p>
            <a:pPr indent="0" lvl="0" marL="0" marR="0" rtl="0" algn="l">
              <a:spcBef>
                <a:spcPts val="0"/>
              </a:spcBef>
              <a:spcAft>
                <a:spcPts val="0"/>
              </a:spcAft>
              <a:buFont typeface="Arial"/>
              <a:buNone/>
            </a:pPr>
            <a:r>
              <a:rPr lang="en-US" u="sng">
                <a:solidFill>
                  <a:schemeClr val="hlink"/>
                </a:solidFill>
                <a:hlinkClick r:id="rId5"/>
              </a:rPr>
              <a:t>https://dralegal.org/press/court-report-confirms-dismal-state-sidewalks-disabled-new-yorkers/</a:t>
            </a:r>
            <a:endParaRPr/>
          </a:p>
          <a:p>
            <a:pPr indent="0" lvl="0" marL="0" marR="0" rtl="0" algn="l">
              <a:spcBef>
                <a:spcPts val="0"/>
              </a:spcBef>
              <a:spcAft>
                <a:spcPts val="0"/>
              </a:spcAft>
              <a:buFont typeface="Arial"/>
              <a:buNone/>
            </a:pPr>
            <a:r>
              <a:t/>
            </a:r>
            <a:endParaRPr/>
          </a:p>
          <a:p>
            <a:pPr indent="0" lvl="0" marL="0" marR="0" rtl="0" algn="l">
              <a:spcBef>
                <a:spcPts val="0"/>
              </a:spcBef>
              <a:spcAft>
                <a:spcPts val="0"/>
              </a:spcAft>
              <a:buFont typeface="Arial"/>
              <a:buNone/>
            </a:pPr>
            <a:r>
              <a:rPr lang="en-US"/>
              <a:t>1.At one time or another, most people who are blind will make use of the human guide technique (sometimes referred to as a sighted guide), in which a person with sight serves as a guide to a person who is blind or visually impaired.</a:t>
            </a:r>
            <a:endParaRPr/>
          </a:p>
        </p:txBody>
      </p:sp>
      <p:sp>
        <p:nvSpPr>
          <p:cNvPr id="94" name="Google Shape;94;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p8: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Font typeface="Arial"/>
              <a:buNone/>
            </a:pPr>
            <a:r>
              <a:rPr lang="en-US"/>
              <a:t>How it was developed?</a:t>
            </a:r>
            <a:endParaRPr/>
          </a:p>
          <a:p>
            <a:pPr indent="0" lvl="0" marL="0" rtl="0" algn="l">
              <a:spcBef>
                <a:spcPts val="0"/>
              </a:spcBef>
              <a:spcAft>
                <a:spcPts val="0"/>
              </a:spcAft>
              <a:buClr>
                <a:srgbClr val="000000"/>
              </a:buClr>
              <a:buSzPts val="1100"/>
              <a:buFont typeface="Arial"/>
              <a:buNone/>
            </a:pPr>
            <a:r>
              <a:rPr lang="en-US" sz="1050">
                <a:latin typeface="等线"/>
                <a:ea typeface="等线"/>
                <a:cs typeface="等线"/>
                <a:sym typeface="等线"/>
              </a:rPr>
              <a:t>A system of tactile paving was first instituted at pedestrian crossings and other hazardous road situations by Japan. Shiichi Myakka, a hotel owner in Okayama City, had a close friend who was visually impaired. He developed tactile tiles to keep his friends safe on the streets.</a:t>
            </a:r>
            <a:endParaRPr sz="1050">
              <a:latin typeface="等线"/>
              <a:ea typeface="等线"/>
              <a:cs typeface="等线"/>
              <a:sym typeface="等线"/>
            </a:endParaRPr>
          </a:p>
          <a:p>
            <a:pPr indent="0" lvl="0" marL="0" marR="0" rtl="0" algn="l">
              <a:spcBef>
                <a:spcPts val="0"/>
              </a:spcBef>
              <a:spcAft>
                <a:spcPts val="0"/>
              </a:spcAft>
              <a:buFont typeface="Arial"/>
              <a:buNone/>
            </a:pPr>
            <a:r>
              <a:rPr lang="en-US" u="sng">
                <a:solidFill>
                  <a:schemeClr val="hlink"/>
                </a:solidFill>
                <a:hlinkClick r:id="rId2"/>
              </a:rPr>
              <a:t>https://www.popularmechanics.com/technology/infrastructure/a24684/the-secret-history-of-tactile-pavement/</a:t>
            </a:r>
            <a:endParaRPr/>
          </a:p>
          <a:p>
            <a:pPr indent="0" lvl="0" marL="0" marR="0" rtl="0" algn="l">
              <a:spcBef>
                <a:spcPts val="0"/>
              </a:spcBef>
              <a:spcAft>
                <a:spcPts val="0"/>
              </a:spcAft>
              <a:buFont typeface="Arial"/>
              <a:buNone/>
            </a:pPr>
            <a:r>
              <a:rPr lang="en-US" u="sng">
                <a:solidFill>
                  <a:schemeClr val="hlink"/>
                </a:solidFill>
                <a:hlinkClick r:id="rId3"/>
              </a:rPr>
              <a:t>http://www.hse.gov.uk/research/hsl_pdf/2005/hsl0507.pdf</a:t>
            </a:r>
            <a:endParaRPr/>
          </a:p>
          <a:p>
            <a:pPr indent="0" lvl="0" marL="0" marR="0" rtl="0" algn="l">
              <a:spcBef>
                <a:spcPts val="0"/>
              </a:spcBef>
              <a:spcAft>
                <a:spcPts val="0"/>
              </a:spcAft>
              <a:buFont typeface="Arial"/>
              <a:buNone/>
            </a:pPr>
            <a:r>
              <a:t/>
            </a:r>
            <a:endParaRPr/>
          </a:p>
          <a:p>
            <a:pPr indent="0" lvl="0" marL="0" marR="0" rtl="0" algn="l">
              <a:spcBef>
                <a:spcPts val="0"/>
              </a:spcBef>
              <a:spcAft>
                <a:spcPts val="0"/>
              </a:spcAft>
              <a:buFont typeface="Arial"/>
              <a:buNone/>
            </a:pPr>
            <a:r>
              <a:rPr lang="en-US" u="sng">
                <a:solidFill>
                  <a:schemeClr val="hlink"/>
                </a:solidFill>
                <a:hlinkClick r:id="rId4"/>
              </a:rPr>
              <a:t>https://medium.com/@dismediachik/the-long-road-to-a-brighter-future-76ed373dc9b9</a:t>
            </a:r>
            <a:endParaRPr/>
          </a:p>
          <a:p>
            <a:pPr indent="0" lvl="0" marL="0" marR="0" rtl="0" algn="l">
              <a:spcBef>
                <a:spcPts val="0"/>
              </a:spcBef>
              <a:spcAft>
                <a:spcPts val="0"/>
              </a:spcAft>
              <a:buFont typeface="Arial"/>
              <a:buNone/>
            </a:pPr>
            <a:r>
              <a:rPr lang="en-US" u="sng">
                <a:solidFill>
                  <a:schemeClr val="hlink"/>
                </a:solidFill>
                <a:hlinkClick r:id="rId5"/>
              </a:rPr>
              <a:t>https://www.fhwa.dot.gov/environment/bicycle_pedestrian/resources/dwm.cfm</a:t>
            </a:r>
            <a:endParaRPr/>
          </a:p>
          <a:p>
            <a:pPr indent="0" lvl="0" marL="0" rtl="0" algn="l">
              <a:spcBef>
                <a:spcPts val="0"/>
              </a:spcBef>
              <a:spcAft>
                <a:spcPts val="0"/>
              </a:spcAft>
              <a:buClr>
                <a:srgbClr val="000000"/>
              </a:buClr>
              <a:buSzPts val="1100"/>
              <a:buFont typeface="Arial"/>
              <a:buNone/>
            </a:pPr>
            <a:r>
              <a:t/>
            </a:r>
            <a:endParaRPr/>
          </a:p>
        </p:txBody>
      </p:sp>
      <p:sp>
        <p:nvSpPr>
          <p:cNvPr id="110" name="Google Shape;11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47d94c4668_0_5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Font typeface="Arial"/>
              <a:buNone/>
            </a:pPr>
            <a:r>
              <a:rPr lang="en-US" u="sng">
                <a:solidFill>
                  <a:schemeClr val="hlink"/>
                </a:solidFill>
                <a:hlinkClick r:id="rId2"/>
              </a:rPr>
              <a:t>https://www.fhwa.dot.gov/publications/publicroads/04sep/10.cfm</a:t>
            </a:r>
            <a:r>
              <a:rPr lang="en-US"/>
              <a:t> (law)</a:t>
            </a:r>
            <a:endParaRPr/>
          </a:p>
          <a:p>
            <a:pPr indent="0" lvl="0" marL="0" marR="0" rtl="0" algn="l">
              <a:spcBef>
                <a:spcPts val="0"/>
              </a:spcBef>
              <a:spcAft>
                <a:spcPts val="0"/>
              </a:spcAft>
              <a:buFont typeface="Arial"/>
              <a:buNone/>
            </a:pPr>
            <a:r>
              <a:t/>
            </a:r>
            <a:endParaRPr/>
          </a:p>
        </p:txBody>
      </p:sp>
      <p:sp>
        <p:nvSpPr>
          <p:cNvPr id="122" name="Google Shape;122;g47d94c4668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47dee63c53_0_1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Font typeface="Arial"/>
              <a:buNone/>
            </a:pPr>
            <a:r>
              <a:rPr lang="en-US"/>
              <a:t>http://accessforblind.org/detectable-warnings/</a:t>
            </a:r>
            <a:endParaRPr/>
          </a:p>
        </p:txBody>
      </p:sp>
      <p:sp>
        <p:nvSpPr>
          <p:cNvPr id="131" name="Google Shape;131;g47dee63c53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47d94c4668_0_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Font typeface="Arial"/>
              <a:buNone/>
            </a:pPr>
            <a:r>
              <a:rPr lang="en-US" u="sng">
                <a:solidFill>
                  <a:schemeClr val="hlink"/>
                </a:solidFill>
                <a:hlinkClick r:id="rId2"/>
              </a:rPr>
              <a:t>https://99percentinvisible.org/article/death-tactile-paving-chinas-precarious-paths-visually-impaired/</a:t>
            </a:r>
            <a:endParaRPr/>
          </a:p>
          <a:p>
            <a:pPr indent="0" lvl="0" marL="0" marR="0" rtl="0" algn="l">
              <a:spcBef>
                <a:spcPts val="0"/>
              </a:spcBef>
              <a:spcAft>
                <a:spcPts val="0"/>
              </a:spcAft>
              <a:buFont typeface="Arial"/>
              <a:buNone/>
            </a:pPr>
            <a:r>
              <a:rPr lang="en-US"/>
              <a:t>China: The first reason of its nationwide use is the 2005 National Civilized City Selection. Among the factors assessed, the coverage of the blind road is an important indicator of whether the city is civilized. The other is the selection of “National Accessible Building Cities”.</a:t>
            </a:r>
            <a:endParaRPr/>
          </a:p>
          <a:p>
            <a:pPr indent="0" lvl="0" marL="0" marR="0" rtl="0" algn="l">
              <a:spcBef>
                <a:spcPts val="0"/>
              </a:spcBef>
              <a:spcAft>
                <a:spcPts val="0"/>
              </a:spcAft>
              <a:buFont typeface="Arial"/>
              <a:buNone/>
            </a:pPr>
            <a:r>
              <a:rPr lang="en-US"/>
              <a:t>Besides,  other Accessible Pedestrian Signals are hard to see in China.</a:t>
            </a:r>
            <a:endParaRPr/>
          </a:p>
          <a:p>
            <a:pPr indent="0" lvl="0" marL="0" marR="0" rtl="0" algn="l">
              <a:spcBef>
                <a:spcPts val="0"/>
              </a:spcBef>
              <a:spcAft>
                <a:spcPts val="0"/>
              </a:spcAft>
              <a:buFont typeface="Arial"/>
              <a:buNone/>
            </a:pPr>
            <a:r>
              <a:t/>
            </a:r>
            <a:endParaRPr/>
          </a:p>
          <a:p>
            <a:pPr indent="0" lvl="0" marL="0" marR="0" rtl="0" algn="l">
              <a:spcBef>
                <a:spcPts val="0"/>
              </a:spcBef>
              <a:spcAft>
                <a:spcPts val="0"/>
              </a:spcAft>
              <a:buFont typeface="Arial"/>
              <a:buNone/>
            </a:pPr>
            <a:r>
              <a:rPr lang="en-US"/>
              <a:t>The use of blind passages requires cooperation and assistance from a range of support projects. Observe whether a blind road in a country really serves the blind, not on the mileage and coverage of the blind road, but on whether the relevant supporting facilities are perfect.</a:t>
            </a:r>
            <a:endParaRPr/>
          </a:p>
          <a:p>
            <a:pPr indent="0" lvl="0" marL="0" marR="0" rtl="0" algn="l">
              <a:spcBef>
                <a:spcPts val="0"/>
              </a:spcBef>
              <a:spcAft>
                <a:spcPts val="0"/>
              </a:spcAft>
              <a:buFont typeface="Arial"/>
              <a:buNone/>
            </a:pPr>
            <a:r>
              <a:t/>
            </a:r>
            <a:endParaRPr/>
          </a:p>
        </p:txBody>
      </p:sp>
      <p:sp>
        <p:nvSpPr>
          <p:cNvPr id="140" name="Google Shape;140;g47d94c4668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7331755" y="1996800"/>
            <a:ext cx="9723600" cy="9722400"/>
          </a:xfrm>
          <a:prstGeom prst="rect">
            <a:avLst/>
          </a:prstGeom>
          <a:solidFill>
            <a:schemeClr val="dk1"/>
          </a:solidFill>
          <a:ln>
            <a:noFill/>
          </a:ln>
        </p:spPr>
        <p:txBody>
          <a:bodyPr anchorCtr="0" anchor="ctr" bIns="243825" lIns="243825" spcFirstLastPara="1" rIns="243825" wrap="square" tIns="243825">
            <a:noAutofit/>
          </a:bodyPr>
          <a:lstStyle/>
          <a:p>
            <a:pPr indent="0" lvl="0" marL="0" rtl="0" algn="l">
              <a:spcBef>
                <a:spcPts val="0"/>
              </a:spcBef>
              <a:spcAft>
                <a:spcPts val="0"/>
              </a:spcAft>
              <a:buNone/>
            </a:pPr>
            <a:r>
              <a:t/>
            </a:r>
            <a:endParaRPr/>
          </a:p>
        </p:txBody>
      </p:sp>
      <p:sp>
        <p:nvSpPr>
          <p:cNvPr id="11" name="Google Shape;11;p2"/>
          <p:cNvSpPr/>
          <p:nvPr/>
        </p:nvSpPr>
        <p:spPr>
          <a:xfrm>
            <a:off x="7982239" y="2647200"/>
            <a:ext cx="8422800" cy="8421600"/>
          </a:xfrm>
          <a:prstGeom prst="rect">
            <a:avLst/>
          </a:prstGeom>
          <a:noFill/>
          <a:ln cap="flat" cmpd="sng" w="28575">
            <a:solidFill>
              <a:schemeClr val="lt1"/>
            </a:solidFill>
            <a:prstDash val="solid"/>
            <a:miter lim="8000"/>
            <a:headEnd len="sm" w="sm" type="none"/>
            <a:tailEnd len="sm" w="sm" type="none"/>
          </a:ln>
        </p:spPr>
        <p:txBody>
          <a:bodyPr anchorCtr="0" anchor="ctr" bIns="243825" lIns="243825" spcFirstLastPara="1" rIns="243825" wrap="square" tIns="2438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8257742" y="4339200"/>
            <a:ext cx="7871400" cy="4224900"/>
          </a:xfrm>
          <a:prstGeom prst="rect">
            <a:avLst/>
          </a:prstGeom>
        </p:spPr>
        <p:txBody>
          <a:bodyPr anchorCtr="0" anchor="ctr" bIns="243825" lIns="243825" spcFirstLastPara="1" rIns="243825" wrap="square" tIns="243825"/>
          <a:lstStyle>
            <a:lvl1pPr lvl="0" algn="ctr">
              <a:spcBef>
                <a:spcPts val="0"/>
              </a:spcBef>
              <a:spcAft>
                <a:spcPts val="0"/>
              </a:spcAft>
              <a:buClr>
                <a:schemeClr val="lt1"/>
              </a:buClr>
              <a:buSzPts val="85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85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85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85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85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85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85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85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8500"/>
              <a:buFont typeface="Lato"/>
              <a:buNone/>
              <a:defRPr>
                <a:solidFill>
                  <a:schemeClr val="lt1"/>
                </a:solidFill>
                <a:latin typeface="Lato"/>
                <a:ea typeface="Lato"/>
                <a:cs typeface="Lato"/>
                <a:sym typeface="Lato"/>
              </a:defRPr>
            </a:lvl9pPr>
          </a:lstStyle>
          <a:p/>
        </p:txBody>
      </p:sp>
      <p:sp>
        <p:nvSpPr>
          <p:cNvPr id="13" name="Google Shape;13;p2"/>
          <p:cNvSpPr txBox="1"/>
          <p:nvPr>
            <p:ph idx="1" type="subTitle"/>
          </p:nvPr>
        </p:nvSpPr>
        <p:spPr>
          <a:xfrm>
            <a:off x="8258042" y="8711814"/>
            <a:ext cx="7871400" cy="1870500"/>
          </a:xfrm>
          <a:prstGeom prst="rect">
            <a:avLst/>
          </a:prstGeom>
        </p:spPr>
        <p:txBody>
          <a:bodyPr anchorCtr="0" anchor="b" bIns="243825" lIns="243825" spcFirstLastPara="1" rIns="243825" wrap="square" tIns="243825"/>
          <a:lstStyle>
            <a:lvl1pPr lvl="0" algn="ctr">
              <a:lnSpc>
                <a:spcPct val="100000"/>
              </a:lnSpc>
              <a:spcBef>
                <a:spcPts val="0"/>
              </a:spcBef>
              <a:spcAft>
                <a:spcPts val="0"/>
              </a:spcAft>
              <a:buClr>
                <a:schemeClr val="lt1"/>
              </a:buClr>
              <a:buSzPts val="4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4800"/>
              <a:buFont typeface="Playfair Display"/>
              <a:buNone/>
              <a:defRPr b="1" sz="4800">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4800"/>
              <a:buFont typeface="Playfair Display"/>
              <a:buNone/>
              <a:defRPr b="1" sz="4800">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4800"/>
              <a:buFont typeface="Playfair Display"/>
              <a:buNone/>
              <a:defRPr b="1" sz="4800">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4800"/>
              <a:buFont typeface="Playfair Display"/>
              <a:buNone/>
              <a:defRPr b="1" sz="4800">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4800"/>
              <a:buFont typeface="Playfair Display"/>
              <a:buNone/>
              <a:defRPr b="1" sz="4800">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4800"/>
              <a:buFont typeface="Playfair Display"/>
              <a:buNone/>
              <a:defRPr b="1" sz="4800">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4800"/>
              <a:buFont typeface="Playfair Display"/>
              <a:buNone/>
              <a:defRPr b="1" sz="4800">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4800"/>
              <a:buFont typeface="Playfair Display"/>
              <a:buNone/>
              <a:defRPr b="1" sz="4800">
                <a:solidFill>
                  <a:schemeClr val="lt1"/>
                </a:solidFill>
                <a:latin typeface="Playfair Display"/>
                <a:ea typeface="Playfair Display"/>
                <a:cs typeface="Playfair Display"/>
                <a:sym typeface="Playfair Display"/>
              </a:defRPr>
            </a:lvl9pPr>
          </a:lstStyle>
          <a:p/>
        </p:txBody>
      </p:sp>
      <p:sp>
        <p:nvSpPr>
          <p:cNvPr id="14" name="Google Shape;14;p2"/>
          <p:cNvSpPr txBox="1"/>
          <p:nvPr>
            <p:ph idx="12" type="sldNum"/>
          </p:nvPr>
        </p:nvSpPr>
        <p:spPr>
          <a:xfrm>
            <a:off x="22643615" y="12482692"/>
            <a:ext cx="1463400" cy="1049700"/>
          </a:xfrm>
          <a:prstGeom prst="rect">
            <a:avLst/>
          </a:prstGeom>
        </p:spPr>
        <p:txBody>
          <a:bodyPr anchorCtr="0" anchor="ctr" bIns="243825" lIns="243825" spcFirstLastPara="1" rIns="243825" wrap="square" tIns="2438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13455200"/>
            <a:ext cx="24387300" cy="260700"/>
          </a:xfrm>
          <a:prstGeom prst="rect">
            <a:avLst/>
          </a:prstGeom>
          <a:solidFill>
            <a:schemeClr val="dk1"/>
          </a:solidFill>
          <a:ln>
            <a:noFill/>
          </a:ln>
        </p:spPr>
        <p:txBody>
          <a:bodyPr anchorCtr="0" anchor="ctr" bIns="243825" lIns="243825" spcFirstLastPara="1" rIns="243825" wrap="square" tIns="2438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831308" y="3288267"/>
            <a:ext cx="22724700" cy="4293600"/>
          </a:xfrm>
          <a:prstGeom prst="rect">
            <a:avLst/>
          </a:prstGeom>
        </p:spPr>
        <p:txBody>
          <a:bodyPr anchorCtr="0" anchor="b" bIns="243825" lIns="243825" spcFirstLastPara="1" rIns="243825" wrap="square" tIns="243825"/>
          <a:lstStyle>
            <a:lvl1pPr lvl="0" algn="ctr">
              <a:spcBef>
                <a:spcPts val="0"/>
              </a:spcBef>
              <a:spcAft>
                <a:spcPts val="0"/>
              </a:spcAft>
              <a:buSzPts val="26700"/>
              <a:buFont typeface="Lato"/>
              <a:buNone/>
              <a:defRPr sz="26700">
                <a:latin typeface="Lato"/>
                <a:ea typeface="Lato"/>
                <a:cs typeface="Lato"/>
                <a:sym typeface="Lato"/>
              </a:defRPr>
            </a:lvl1pPr>
            <a:lvl2pPr lvl="1" algn="ctr">
              <a:spcBef>
                <a:spcPts val="0"/>
              </a:spcBef>
              <a:spcAft>
                <a:spcPts val="0"/>
              </a:spcAft>
              <a:buSzPts val="26700"/>
              <a:buFont typeface="Lato"/>
              <a:buNone/>
              <a:defRPr sz="26700">
                <a:latin typeface="Lato"/>
                <a:ea typeface="Lato"/>
                <a:cs typeface="Lato"/>
                <a:sym typeface="Lato"/>
              </a:defRPr>
            </a:lvl2pPr>
            <a:lvl3pPr lvl="2" algn="ctr">
              <a:spcBef>
                <a:spcPts val="0"/>
              </a:spcBef>
              <a:spcAft>
                <a:spcPts val="0"/>
              </a:spcAft>
              <a:buSzPts val="26700"/>
              <a:buFont typeface="Lato"/>
              <a:buNone/>
              <a:defRPr sz="26700">
                <a:latin typeface="Lato"/>
                <a:ea typeface="Lato"/>
                <a:cs typeface="Lato"/>
                <a:sym typeface="Lato"/>
              </a:defRPr>
            </a:lvl3pPr>
            <a:lvl4pPr lvl="3" algn="ctr">
              <a:spcBef>
                <a:spcPts val="0"/>
              </a:spcBef>
              <a:spcAft>
                <a:spcPts val="0"/>
              </a:spcAft>
              <a:buSzPts val="26700"/>
              <a:buFont typeface="Lato"/>
              <a:buNone/>
              <a:defRPr sz="26700">
                <a:latin typeface="Lato"/>
                <a:ea typeface="Lato"/>
                <a:cs typeface="Lato"/>
                <a:sym typeface="Lato"/>
              </a:defRPr>
            </a:lvl4pPr>
            <a:lvl5pPr lvl="4" algn="ctr">
              <a:spcBef>
                <a:spcPts val="0"/>
              </a:spcBef>
              <a:spcAft>
                <a:spcPts val="0"/>
              </a:spcAft>
              <a:buSzPts val="26700"/>
              <a:buFont typeface="Lato"/>
              <a:buNone/>
              <a:defRPr sz="26700">
                <a:latin typeface="Lato"/>
                <a:ea typeface="Lato"/>
                <a:cs typeface="Lato"/>
                <a:sym typeface="Lato"/>
              </a:defRPr>
            </a:lvl5pPr>
            <a:lvl6pPr lvl="5" algn="ctr">
              <a:spcBef>
                <a:spcPts val="0"/>
              </a:spcBef>
              <a:spcAft>
                <a:spcPts val="0"/>
              </a:spcAft>
              <a:buSzPts val="26700"/>
              <a:buFont typeface="Lato"/>
              <a:buNone/>
              <a:defRPr sz="26700">
                <a:latin typeface="Lato"/>
                <a:ea typeface="Lato"/>
                <a:cs typeface="Lato"/>
                <a:sym typeface="Lato"/>
              </a:defRPr>
            </a:lvl6pPr>
            <a:lvl7pPr lvl="6" algn="ctr">
              <a:spcBef>
                <a:spcPts val="0"/>
              </a:spcBef>
              <a:spcAft>
                <a:spcPts val="0"/>
              </a:spcAft>
              <a:buSzPts val="26700"/>
              <a:buFont typeface="Lato"/>
              <a:buNone/>
              <a:defRPr sz="26700">
                <a:latin typeface="Lato"/>
                <a:ea typeface="Lato"/>
                <a:cs typeface="Lato"/>
                <a:sym typeface="Lato"/>
              </a:defRPr>
            </a:lvl7pPr>
            <a:lvl8pPr lvl="7" algn="ctr">
              <a:spcBef>
                <a:spcPts val="0"/>
              </a:spcBef>
              <a:spcAft>
                <a:spcPts val="0"/>
              </a:spcAft>
              <a:buSzPts val="26700"/>
              <a:buFont typeface="Lato"/>
              <a:buNone/>
              <a:defRPr sz="26700">
                <a:latin typeface="Lato"/>
                <a:ea typeface="Lato"/>
                <a:cs typeface="Lato"/>
                <a:sym typeface="Lato"/>
              </a:defRPr>
            </a:lvl8pPr>
            <a:lvl9pPr lvl="8" algn="ctr">
              <a:spcBef>
                <a:spcPts val="0"/>
              </a:spcBef>
              <a:spcAft>
                <a:spcPts val="0"/>
              </a:spcAft>
              <a:buSzPts val="26700"/>
              <a:buFont typeface="Lato"/>
              <a:buNone/>
              <a:defRPr sz="26700">
                <a:latin typeface="Lato"/>
                <a:ea typeface="Lato"/>
                <a:cs typeface="Lato"/>
                <a:sym typeface="Lato"/>
              </a:defRPr>
            </a:lvl9pPr>
          </a:lstStyle>
          <a:p>
            <a:r>
              <a:t>xx%</a:t>
            </a:r>
          </a:p>
        </p:txBody>
      </p:sp>
      <p:sp>
        <p:nvSpPr>
          <p:cNvPr id="51" name="Google Shape;51;p11"/>
          <p:cNvSpPr txBox="1"/>
          <p:nvPr>
            <p:ph idx="1" type="body"/>
          </p:nvPr>
        </p:nvSpPr>
        <p:spPr>
          <a:xfrm>
            <a:off x="831308" y="7785200"/>
            <a:ext cx="22724700" cy="2857500"/>
          </a:xfrm>
          <a:prstGeom prst="rect">
            <a:avLst/>
          </a:prstGeom>
        </p:spPr>
        <p:txBody>
          <a:bodyPr anchorCtr="0" anchor="t" bIns="243825" lIns="243825" spcFirstLastPara="1" rIns="243825" wrap="square" tIns="243825"/>
          <a:lstStyle>
            <a:lvl1pPr indent="-533400" lvl="0" marL="457200" algn="ctr">
              <a:spcBef>
                <a:spcPts val="0"/>
              </a:spcBef>
              <a:spcAft>
                <a:spcPts val="0"/>
              </a:spcAft>
              <a:buSzPts val="4800"/>
              <a:buChar char="●"/>
              <a:defRPr/>
            </a:lvl1pPr>
            <a:lvl2pPr indent="-463550" lvl="1" marL="914400" algn="ctr">
              <a:spcBef>
                <a:spcPts val="4300"/>
              </a:spcBef>
              <a:spcAft>
                <a:spcPts val="0"/>
              </a:spcAft>
              <a:buSzPts val="3700"/>
              <a:buChar char="○"/>
              <a:defRPr/>
            </a:lvl2pPr>
            <a:lvl3pPr indent="-463550" lvl="2" marL="1371600" algn="ctr">
              <a:spcBef>
                <a:spcPts val="4300"/>
              </a:spcBef>
              <a:spcAft>
                <a:spcPts val="0"/>
              </a:spcAft>
              <a:buSzPts val="3700"/>
              <a:buChar char="■"/>
              <a:defRPr/>
            </a:lvl3pPr>
            <a:lvl4pPr indent="-463550" lvl="3" marL="1828800" algn="ctr">
              <a:spcBef>
                <a:spcPts val="4300"/>
              </a:spcBef>
              <a:spcAft>
                <a:spcPts val="0"/>
              </a:spcAft>
              <a:buSzPts val="3700"/>
              <a:buChar char="●"/>
              <a:defRPr/>
            </a:lvl4pPr>
            <a:lvl5pPr indent="-463550" lvl="4" marL="2286000" algn="ctr">
              <a:spcBef>
                <a:spcPts val="4300"/>
              </a:spcBef>
              <a:spcAft>
                <a:spcPts val="0"/>
              </a:spcAft>
              <a:buSzPts val="3700"/>
              <a:buChar char="○"/>
              <a:defRPr/>
            </a:lvl5pPr>
            <a:lvl6pPr indent="-463550" lvl="5" marL="2743200" algn="ctr">
              <a:spcBef>
                <a:spcPts val="4300"/>
              </a:spcBef>
              <a:spcAft>
                <a:spcPts val="0"/>
              </a:spcAft>
              <a:buSzPts val="3700"/>
              <a:buChar char="■"/>
              <a:defRPr/>
            </a:lvl6pPr>
            <a:lvl7pPr indent="-463550" lvl="6" marL="3200400" algn="ctr">
              <a:spcBef>
                <a:spcPts val="4300"/>
              </a:spcBef>
              <a:spcAft>
                <a:spcPts val="0"/>
              </a:spcAft>
              <a:buSzPts val="3700"/>
              <a:buChar char="●"/>
              <a:defRPr/>
            </a:lvl7pPr>
            <a:lvl8pPr indent="-463550" lvl="7" marL="3657600" algn="ctr">
              <a:spcBef>
                <a:spcPts val="4300"/>
              </a:spcBef>
              <a:spcAft>
                <a:spcPts val="0"/>
              </a:spcAft>
              <a:buSzPts val="3700"/>
              <a:buChar char="○"/>
              <a:defRPr/>
            </a:lvl8pPr>
            <a:lvl9pPr indent="-463550" lvl="8" marL="4114800" algn="ctr">
              <a:spcBef>
                <a:spcPts val="4300"/>
              </a:spcBef>
              <a:spcAft>
                <a:spcPts val="4300"/>
              </a:spcAft>
              <a:buSzPts val="3700"/>
              <a:buChar char="■"/>
              <a:defRPr/>
            </a:lvl9pPr>
          </a:lstStyle>
          <a:p/>
        </p:txBody>
      </p:sp>
      <p:sp>
        <p:nvSpPr>
          <p:cNvPr id="52" name="Google Shape;52;p11"/>
          <p:cNvSpPr txBox="1"/>
          <p:nvPr>
            <p:ph idx="12" type="sldNum"/>
          </p:nvPr>
        </p:nvSpPr>
        <p:spPr>
          <a:xfrm>
            <a:off x="22643615" y="12482692"/>
            <a:ext cx="1463400" cy="1049700"/>
          </a:xfrm>
          <a:prstGeom prst="rect">
            <a:avLst/>
          </a:prstGeom>
        </p:spPr>
        <p:txBody>
          <a:bodyPr anchorCtr="0" anchor="ctr" bIns="243825" lIns="243825" spcFirstLastPara="1" rIns="243825" wrap="square" tIns="2438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22643615" y="12482692"/>
            <a:ext cx="1463400" cy="1049700"/>
          </a:xfrm>
          <a:prstGeom prst="rect">
            <a:avLst/>
          </a:prstGeom>
        </p:spPr>
        <p:txBody>
          <a:bodyPr anchorCtr="0" anchor="ctr" bIns="243825" lIns="243825" spcFirstLastPara="1" rIns="243825" wrap="square" tIns="2438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1358977" y="3797000"/>
            <a:ext cx="21669300" cy="4795200"/>
          </a:xfrm>
          <a:prstGeom prst="rect">
            <a:avLst/>
          </a:prstGeom>
        </p:spPr>
        <p:txBody>
          <a:bodyPr anchorCtr="0" anchor="ctr" bIns="243825" lIns="243825" spcFirstLastPara="1" rIns="243825" wrap="square" tIns="243825"/>
          <a:lstStyle>
            <a:lvl1pPr lvl="0" algn="ctr">
              <a:spcBef>
                <a:spcPts val="0"/>
              </a:spcBef>
              <a:spcAft>
                <a:spcPts val="0"/>
              </a:spcAft>
              <a:buClr>
                <a:schemeClr val="lt1"/>
              </a:buClr>
              <a:buSzPts val="12800"/>
              <a:buFont typeface="Lato"/>
              <a:buNone/>
              <a:defRPr b="0" sz="12800">
                <a:solidFill>
                  <a:schemeClr val="lt1"/>
                </a:solidFill>
                <a:latin typeface="Lato"/>
                <a:ea typeface="Lato"/>
                <a:cs typeface="Lato"/>
                <a:sym typeface="Lato"/>
              </a:defRPr>
            </a:lvl1pPr>
            <a:lvl2pPr lvl="1" algn="ctr">
              <a:spcBef>
                <a:spcPts val="0"/>
              </a:spcBef>
              <a:spcAft>
                <a:spcPts val="0"/>
              </a:spcAft>
              <a:buClr>
                <a:schemeClr val="lt1"/>
              </a:buClr>
              <a:buSzPts val="12800"/>
              <a:buFont typeface="Lato"/>
              <a:buNone/>
              <a:defRPr b="0" sz="12800">
                <a:solidFill>
                  <a:schemeClr val="lt1"/>
                </a:solidFill>
                <a:latin typeface="Lato"/>
                <a:ea typeface="Lato"/>
                <a:cs typeface="Lato"/>
                <a:sym typeface="Lato"/>
              </a:defRPr>
            </a:lvl2pPr>
            <a:lvl3pPr lvl="2" algn="ctr">
              <a:spcBef>
                <a:spcPts val="0"/>
              </a:spcBef>
              <a:spcAft>
                <a:spcPts val="0"/>
              </a:spcAft>
              <a:buClr>
                <a:schemeClr val="lt1"/>
              </a:buClr>
              <a:buSzPts val="12800"/>
              <a:buFont typeface="Lato"/>
              <a:buNone/>
              <a:defRPr b="0" sz="12800">
                <a:solidFill>
                  <a:schemeClr val="lt1"/>
                </a:solidFill>
                <a:latin typeface="Lato"/>
                <a:ea typeface="Lato"/>
                <a:cs typeface="Lato"/>
                <a:sym typeface="Lato"/>
              </a:defRPr>
            </a:lvl3pPr>
            <a:lvl4pPr lvl="3" algn="ctr">
              <a:spcBef>
                <a:spcPts val="0"/>
              </a:spcBef>
              <a:spcAft>
                <a:spcPts val="0"/>
              </a:spcAft>
              <a:buClr>
                <a:schemeClr val="lt1"/>
              </a:buClr>
              <a:buSzPts val="12800"/>
              <a:buFont typeface="Lato"/>
              <a:buNone/>
              <a:defRPr b="0" sz="12800">
                <a:solidFill>
                  <a:schemeClr val="lt1"/>
                </a:solidFill>
                <a:latin typeface="Lato"/>
                <a:ea typeface="Lato"/>
                <a:cs typeface="Lato"/>
                <a:sym typeface="Lato"/>
              </a:defRPr>
            </a:lvl4pPr>
            <a:lvl5pPr lvl="4" algn="ctr">
              <a:spcBef>
                <a:spcPts val="0"/>
              </a:spcBef>
              <a:spcAft>
                <a:spcPts val="0"/>
              </a:spcAft>
              <a:buClr>
                <a:schemeClr val="lt1"/>
              </a:buClr>
              <a:buSzPts val="12800"/>
              <a:buFont typeface="Lato"/>
              <a:buNone/>
              <a:defRPr b="0" sz="12800">
                <a:solidFill>
                  <a:schemeClr val="lt1"/>
                </a:solidFill>
                <a:latin typeface="Lato"/>
                <a:ea typeface="Lato"/>
                <a:cs typeface="Lato"/>
                <a:sym typeface="Lato"/>
              </a:defRPr>
            </a:lvl5pPr>
            <a:lvl6pPr lvl="5" algn="ctr">
              <a:spcBef>
                <a:spcPts val="0"/>
              </a:spcBef>
              <a:spcAft>
                <a:spcPts val="0"/>
              </a:spcAft>
              <a:buClr>
                <a:schemeClr val="lt1"/>
              </a:buClr>
              <a:buSzPts val="12800"/>
              <a:buFont typeface="Lato"/>
              <a:buNone/>
              <a:defRPr b="0" sz="12800">
                <a:solidFill>
                  <a:schemeClr val="lt1"/>
                </a:solidFill>
                <a:latin typeface="Lato"/>
                <a:ea typeface="Lato"/>
                <a:cs typeface="Lato"/>
                <a:sym typeface="Lato"/>
              </a:defRPr>
            </a:lvl6pPr>
            <a:lvl7pPr lvl="6" algn="ctr">
              <a:spcBef>
                <a:spcPts val="0"/>
              </a:spcBef>
              <a:spcAft>
                <a:spcPts val="0"/>
              </a:spcAft>
              <a:buClr>
                <a:schemeClr val="lt1"/>
              </a:buClr>
              <a:buSzPts val="12800"/>
              <a:buFont typeface="Lato"/>
              <a:buNone/>
              <a:defRPr b="0" sz="12800">
                <a:solidFill>
                  <a:schemeClr val="lt1"/>
                </a:solidFill>
                <a:latin typeface="Lato"/>
                <a:ea typeface="Lato"/>
                <a:cs typeface="Lato"/>
                <a:sym typeface="Lato"/>
              </a:defRPr>
            </a:lvl7pPr>
            <a:lvl8pPr lvl="7" algn="ctr">
              <a:spcBef>
                <a:spcPts val="0"/>
              </a:spcBef>
              <a:spcAft>
                <a:spcPts val="0"/>
              </a:spcAft>
              <a:buClr>
                <a:schemeClr val="lt1"/>
              </a:buClr>
              <a:buSzPts val="12800"/>
              <a:buFont typeface="Lato"/>
              <a:buNone/>
              <a:defRPr b="0" sz="12800">
                <a:solidFill>
                  <a:schemeClr val="lt1"/>
                </a:solidFill>
                <a:latin typeface="Lato"/>
                <a:ea typeface="Lato"/>
                <a:cs typeface="Lato"/>
                <a:sym typeface="Lato"/>
              </a:defRPr>
            </a:lvl8pPr>
            <a:lvl9pPr lvl="8" algn="ctr">
              <a:spcBef>
                <a:spcPts val="0"/>
              </a:spcBef>
              <a:spcAft>
                <a:spcPts val="0"/>
              </a:spcAft>
              <a:buClr>
                <a:schemeClr val="lt1"/>
              </a:buClr>
              <a:buSzPts val="12800"/>
              <a:buFont typeface="Lato"/>
              <a:buNone/>
              <a:defRPr b="0" sz="12800">
                <a:solidFill>
                  <a:schemeClr val="lt1"/>
                </a:solidFill>
                <a:latin typeface="Lato"/>
                <a:ea typeface="Lato"/>
                <a:cs typeface="Lato"/>
                <a:sym typeface="Lato"/>
              </a:defRPr>
            </a:lvl9pPr>
          </a:lstStyle>
          <a:p/>
        </p:txBody>
      </p:sp>
      <p:sp>
        <p:nvSpPr>
          <p:cNvPr id="17" name="Google Shape;17;p3"/>
          <p:cNvSpPr txBox="1"/>
          <p:nvPr>
            <p:ph idx="12" type="sldNum"/>
          </p:nvPr>
        </p:nvSpPr>
        <p:spPr>
          <a:xfrm>
            <a:off x="22643615" y="12482692"/>
            <a:ext cx="1463400" cy="1049700"/>
          </a:xfrm>
          <a:prstGeom prst="rect">
            <a:avLst/>
          </a:prstGeom>
        </p:spPr>
        <p:txBody>
          <a:bodyPr anchorCtr="0" anchor="ctr" bIns="243825" lIns="243825" spcFirstLastPara="1" rIns="243825" wrap="square" tIns="2438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13455200"/>
            <a:ext cx="24387300" cy="260700"/>
          </a:xfrm>
          <a:prstGeom prst="rect">
            <a:avLst/>
          </a:prstGeom>
          <a:solidFill>
            <a:schemeClr val="dk1"/>
          </a:solidFill>
          <a:ln>
            <a:noFill/>
          </a:ln>
        </p:spPr>
        <p:txBody>
          <a:bodyPr anchorCtr="0" anchor="ctr" bIns="243825" lIns="243825" spcFirstLastPara="1" rIns="243825" wrap="square" tIns="2438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831308" y="1043600"/>
            <a:ext cx="22724700" cy="1669500"/>
          </a:xfrm>
          <a:prstGeom prst="rect">
            <a:avLst/>
          </a:prstGeom>
        </p:spPr>
        <p:txBody>
          <a:bodyPr anchorCtr="0" anchor="t" bIns="243825" lIns="243825" spcFirstLastPara="1" rIns="243825" wrap="square" tIns="243825"/>
          <a:lstStyle>
            <a:lvl1pPr lvl="0">
              <a:spcBef>
                <a:spcPts val="0"/>
              </a:spcBef>
              <a:spcAft>
                <a:spcPts val="0"/>
              </a:spcAft>
              <a:buSzPts val="8500"/>
              <a:buNone/>
              <a:defRPr/>
            </a:lvl1pPr>
            <a:lvl2pPr lvl="1">
              <a:spcBef>
                <a:spcPts val="0"/>
              </a:spcBef>
              <a:spcAft>
                <a:spcPts val="0"/>
              </a:spcAft>
              <a:buSzPts val="8500"/>
              <a:buNone/>
              <a:defRPr/>
            </a:lvl2pPr>
            <a:lvl3pPr lvl="2">
              <a:spcBef>
                <a:spcPts val="0"/>
              </a:spcBef>
              <a:spcAft>
                <a:spcPts val="0"/>
              </a:spcAft>
              <a:buSzPts val="8500"/>
              <a:buNone/>
              <a:defRPr/>
            </a:lvl3pPr>
            <a:lvl4pPr lvl="3">
              <a:spcBef>
                <a:spcPts val="0"/>
              </a:spcBef>
              <a:spcAft>
                <a:spcPts val="0"/>
              </a:spcAft>
              <a:buSzPts val="8500"/>
              <a:buNone/>
              <a:defRPr/>
            </a:lvl4pPr>
            <a:lvl5pPr lvl="4">
              <a:spcBef>
                <a:spcPts val="0"/>
              </a:spcBef>
              <a:spcAft>
                <a:spcPts val="0"/>
              </a:spcAft>
              <a:buSzPts val="8500"/>
              <a:buNone/>
              <a:defRPr/>
            </a:lvl5pPr>
            <a:lvl6pPr lvl="5">
              <a:spcBef>
                <a:spcPts val="0"/>
              </a:spcBef>
              <a:spcAft>
                <a:spcPts val="0"/>
              </a:spcAft>
              <a:buSzPts val="8500"/>
              <a:buNone/>
              <a:defRPr/>
            </a:lvl6pPr>
            <a:lvl7pPr lvl="6">
              <a:spcBef>
                <a:spcPts val="0"/>
              </a:spcBef>
              <a:spcAft>
                <a:spcPts val="0"/>
              </a:spcAft>
              <a:buSzPts val="8500"/>
              <a:buNone/>
              <a:defRPr/>
            </a:lvl7pPr>
            <a:lvl8pPr lvl="7">
              <a:spcBef>
                <a:spcPts val="0"/>
              </a:spcBef>
              <a:spcAft>
                <a:spcPts val="0"/>
              </a:spcAft>
              <a:buSzPts val="8500"/>
              <a:buNone/>
              <a:defRPr/>
            </a:lvl8pPr>
            <a:lvl9pPr lvl="8">
              <a:spcBef>
                <a:spcPts val="0"/>
              </a:spcBef>
              <a:spcAft>
                <a:spcPts val="0"/>
              </a:spcAft>
              <a:buSzPts val="8500"/>
              <a:buNone/>
              <a:defRPr/>
            </a:lvl9pPr>
          </a:lstStyle>
          <a:p/>
        </p:txBody>
      </p:sp>
      <p:sp>
        <p:nvSpPr>
          <p:cNvPr id="21" name="Google Shape;21;p4"/>
          <p:cNvSpPr txBox="1"/>
          <p:nvPr>
            <p:ph idx="1" type="body"/>
          </p:nvPr>
        </p:nvSpPr>
        <p:spPr>
          <a:xfrm>
            <a:off x="831308" y="3073267"/>
            <a:ext cx="22724700" cy="9110400"/>
          </a:xfrm>
          <a:prstGeom prst="rect">
            <a:avLst/>
          </a:prstGeom>
        </p:spPr>
        <p:txBody>
          <a:bodyPr anchorCtr="0" anchor="t" bIns="243825" lIns="243825" spcFirstLastPara="1" rIns="243825" wrap="square" tIns="243825"/>
          <a:lstStyle>
            <a:lvl1pPr indent="-533400" lvl="0" marL="457200">
              <a:spcBef>
                <a:spcPts val="0"/>
              </a:spcBef>
              <a:spcAft>
                <a:spcPts val="0"/>
              </a:spcAft>
              <a:buSzPts val="4800"/>
              <a:buChar char="●"/>
              <a:defRPr/>
            </a:lvl1pPr>
            <a:lvl2pPr indent="-463550" lvl="1" marL="914400">
              <a:spcBef>
                <a:spcPts val="4300"/>
              </a:spcBef>
              <a:spcAft>
                <a:spcPts val="0"/>
              </a:spcAft>
              <a:buSzPts val="3700"/>
              <a:buChar char="○"/>
              <a:defRPr/>
            </a:lvl2pPr>
            <a:lvl3pPr indent="-463550" lvl="2" marL="1371600">
              <a:spcBef>
                <a:spcPts val="4300"/>
              </a:spcBef>
              <a:spcAft>
                <a:spcPts val="0"/>
              </a:spcAft>
              <a:buSzPts val="3700"/>
              <a:buChar char="■"/>
              <a:defRPr/>
            </a:lvl3pPr>
            <a:lvl4pPr indent="-463550" lvl="3" marL="1828800">
              <a:spcBef>
                <a:spcPts val="4300"/>
              </a:spcBef>
              <a:spcAft>
                <a:spcPts val="0"/>
              </a:spcAft>
              <a:buSzPts val="3700"/>
              <a:buChar char="●"/>
              <a:defRPr/>
            </a:lvl4pPr>
            <a:lvl5pPr indent="-463550" lvl="4" marL="2286000">
              <a:spcBef>
                <a:spcPts val="4300"/>
              </a:spcBef>
              <a:spcAft>
                <a:spcPts val="0"/>
              </a:spcAft>
              <a:buSzPts val="3700"/>
              <a:buChar char="○"/>
              <a:defRPr/>
            </a:lvl5pPr>
            <a:lvl6pPr indent="-463550" lvl="5" marL="2743200">
              <a:spcBef>
                <a:spcPts val="4300"/>
              </a:spcBef>
              <a:spcAft>
                <a:spcPts val="0"/>
              </a:spcAft>
              <a:buSzPts val="3700"/>
              <a:buChar char="■"/>
              <a:defRPr/>
            </a:lvl6pPr>
            <a:lvl7pPr indent="-463550" lvl="6" marL="3200400">
              <a:spcBef>
                <a:spcPts val="4300"/>
              </a:spcBef>
              <a:spcAft>
                <a:spcPts val="0"/>
              </a:spcAft>
              <a:buSzPts val="3700"/>
              <a:buChar char="●"/>
              <a:defRPr/>
            </a:lvl7pPr>
            <a:lvl8pPr indent="-463550" lvl="7" marL="3657600">
              <a:spcBef>
                <a:spcPts val="4300"/>
              </a:spcBef>
              <a:spcAft>
                <a:spcPts val="0"/>
              </a:spcAft>
              <a:buSzPts val="3700"/>
              <a:buChar char="○"/>
              <a:defRPr/>
            </a:lvl8pPr>
            <a:lvl9pPr indent="-463550" lvl="8" marL="4114800">
              <a:spcBef>
                <a:spcPts val="4300"/>
              </a:spcBef>
              <a:spcAft>
                <a:spcPts val="4300"/>
              </a:spcAft>
              <a:buSzPts val="3700"/>
              <a:buChar char="■"/>
              <a:defRPr/>
            </a:lvl9pPr>
          </a:lstStyle>
          <a:p/>
        </p:txBody>
      </p:sp>
      <p:sp>
        <p:nvSpPr>
          <p:cNvPr id="22" name="Google Shape;22;p4"/>
          <p:cNvSpPr txBox="1"/>
          <p:nvPr>
            <p:ph idx="12" type="sldNum"/>
          </p:nvPr>
        </p:nvSpPr>
        <p:spPr>
          <a:xfrm>
            <a:off x="22643615" y="12482692"/>
            <a:ext cx="1463400" cy="1049700"/>
          </a:xfrm>
          <a:prstGeom prst="rect">
            <a:avLst/>
          </a:prstGeom>
        </p:spPr>
        <p:txBody>
          <a:bodyPr anchorCtr="0" anchor="ctr" bIns="243825" lIns="243825" spcFirstLastPara="1" rIns="243825" wrap="square" tIns="2438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831308" y="1043600"/>
            <a:ext cx="22724700" cy="1669500"/>
          </a:xfrm>
          <a:prstGeom prst="rect">
            <a:avLst/>
          </a:prstGeom>
        </p:spPr>
        <p:txBody>
          <a:bodyPr anchorCtr="0" anchor="t" bIns="243825" lIns="243825" spcFirstLastPara="1" rIns="243825" wrap="square" tIns="243825"/>
          <a:lstStyle>
            <a:lvl1pPr lvl="0">
              <a:spcBef>
                <a:spcPts val="0"/>
              </a:spcBef>
              <a:spcAft>
                <a:spcPts val="0"/>
              </a:spcAft>
              <a:buSzPts val="8500"/>
              <a:buNone/>
              <a:defRPr/>
            </a:lvl1pPr>
            <a:lvl2pPr lvl="1">
              <a:spcBef>
                <a:spcPts val="0"/>
              </a:spcBef>
              <a:spcAft>
                <a:spcPts val="0"/>
              </a:spcAft>
              <a:buSzPts val="8500"/>
              <a:buNone/>
              <a:defRPr/>
            </a:lvl2pPr>
            <a:lvl3pPr lvl="2">
              <a:spcBef>
                <a:spcPts val="0"/>
              </a:spcBef>
              <a:spcAft>
                <a:spcPts val="0"/>
              </a:spcAft>
              <a:buSzPts val="8500"/>
              <a:buNone/>
              <a:defRPr/>
            </a:lvl3pPr>
            <a:lvl4pPr lvl="3">
              <a:spcBef>
                <a:spcPts val="0"/>
              </a:spcBef>
              <a:spcAft>
                <a:spcPts val="0"/>
              </a:spcAft>
              <a:buSzPts val="8500"/>
              <a:buNone/>
              <a:defRPr/>
            </a:lvl4pPr>
            <a:lvl5pPr lvl="4">
              <a:spcBef>
                <a:spcPts val="0"/>
              </a:spcBef>
              <a:spcAft>
                <a:spcPts val="0"/>
              </a:spcAft>
              <a:buSzPts val="8500"/>
              <a:buNone/>
              <a:defRPr/>
            </a:lvl5pPr>
            <a:lvl6pPr lvl="5">
              <a:spcBef>
                <a:spcPts val="0"/>
              </a:spcBef>
              <a:spcAft>
                <a:spcPts val="0"/>
              </a:spcAft>
              <a:buSzPts val="8500"/>
              <a:buNone/>
              <a:defRPr/>
            </a:lvl6pPr>
            <a:lvl7pPr lvl="6">
              <a:spcBef>
                <a:spcPts val="0"/>
              </a:spcBef>
              <a:spcAft>
                <a:spcPts val="0"/>
              </a:spcAft>
              <a:buSzPts val="8500"/>
              <a:buNone/>
              <a:defRPr/>
            </a:lvl7pPr>
            <a:lvl8pPr lvl="7">
              <a:spcBef>
                <a:spcPts val="0"/>
              </a:spcBef>
              <a:spcAft>
                <a:spcPts val="0"/>
              </a:spcAft>
              <a:buSzPts val="8500"/>
              <a:buNone/>
              <a:defRPr/>
            </a:lvl8pPr>
            <a:lvl9pPr lvl="8">
              <a:spcBef>
                <a:spcPts val="0"/>
              </a:spcBef>
              <a:spcAft>
                <a:spcPts val="0"/>
              </a:spcAft>
              <a:buSzPts val="8500"/>
              <a:buNone/>
              <a:defRPr/>
            </a:lvl9pPr>
          </a:lstStyle>
          <a:p/>
        </p:txBody>
      </p:sp>
      <p:sp>
        <p:nvSpPr>
          <p:cNvPr id="25" name="Google Shape;25;p5"/>
          <p:cNvSpPr txBox="1"/>
          <p:nvPr>
            <p:ph idx="1" type="body"/>
          </p:nvPr>
        </p:nvSpPr>
        <p:spPr>
          <a:xfrm>
            <a:off x="831308" y="3073267"/>
            <a:ext cx="10667700" cy="9110400"/>
          </a:xfrm>
          <a:prstGeom prst="rect">
            <a:avLst/>
          </a:prstGeom>
        </p:spPr>
        <p:txBody>
          <a:bodyPr anchorCtr="0" anchor="t" bIns="243825" lIns="243825" spcFirstLastPara="1" rIns="243825" wrap="square" tIns="243825"/>
          <a:lstStyle>
            <a:lvl1pPr indent="-463550" lvl="0" marL="457200">
              <a:spcBef>
                <a:spcPts val="0"/>
              </a:spcBef>
              <a:spcAft>
                <a:spcPts val="0"/>
              </a:spcAft>
              <a:buSzPts val="3700"/>
              <a:buChar char="●"/>
              <a:defRPr sz="3700"/>
            </a:lvl1pPr>
            <a:lvl2pPr indent="-431800" lvl="1" marL="914400">
              <a:spcBef>
                <a:spcPts val="4300"/>
              </a:spcBef>
              <a:spcAft>
                <a:spcPts val="0"/>
              </a:spcAft>
              <a:buSzPts val="3200"/>
              <a:buChar char="○"/>
              <a:defRPr sz="3200"/>
            </a:lvl2pPr>
            <a:lvl3pPr indent="-431800" lvl="2" marL="1371600">
              <a:spcBef>
                <a:spcPts val="4300"/>
              </a:spcBef>
              <a:spcAft>
                <a:spcPts val="0"/>
              </a:spcAft>
              <a:buSzPts val="3200"/>
              <a:buChar char="■"/>
              <a:defRPr sz="3200"/>
            </a:lvl3pPr>
            <a:lvl4pPr indent="-431800" lvl="3" marL="1828800">
              <a:spcBef>
                <a:spcPts val="4300"/>
              </a:spcBef>
              <a:spcAft>
                <a:spcPts val="0"/>
              </a:spcAft>
              <a:buSzPts val="3200"/>
              <a:buChar char="●"/>
              <a:defRPr sz="3200"/>
            </a:lvl4pPr>
            <a:lvl5pPr indent="-431800" lvl="4" marL="2286000">
              <a:spcBef>
                <a:spcPts val="4300"/>
              </a:spcBef>
              <a:spcAft>
                <a:spcPts val="0"/>
              </a:spcAft>
              <a:buSzPts val="3200"/>
              <a:buChar char="○"/>
              <a:defRPr sz="3200"/>
            </a:lvl5pPr>
            <a:lvl6pPr indent="-431800" lvl="5" marL="2743200">
              <a:spcBef>
                <a:spcPts val="4300"/>
              </a:spcBef>
              <a:spcAft>
                <a:spcPts val="0"/>
              </a:spcAft>
              <a:buSzPts val="3200"/>
              <a:buChar char="■"/>
              <a:defRPr sz="3200"/>
            </a:lvl6pPr>
            <a:lvl7pPr indent="-431800" lvl="6" marL="3200400">
              <a:spcBef>
                <a:spcPts val="4300"/>
              </a:spcBef>
              <a:spcAft>
                <a:spcPts val="0"/>
              </a:spcAft>
              <a:buSzPts val="3200"/>
              <a:buChar char="●"/>
              <a:defRPr sz="3200"/>
            </a:lvl7pPr>
            <a:lvl8pPr indent="-431800" lvl="7" marL="3657600">
              <a:spcBef>
                <a:spcPts val="4300"/>
              </a:spcBef>
              <a:spcAft>
                <a:spcPts val="0"/>
              </a:spcAft>
              <a:buSzPts val="3200"/>
              <a:buChar char="○"/>
              <a:defRPr sz="3200"/>
            </a:lvl8pPr>
            <a:lvl9pPr indent="-431800" lvl="8" marL="4114800">
              <a:spcBef>
                <a:spcPts val="4300"/>
              </a:spcBef>
              <a:spcAft>
                <a:spcPts val="4300"/>
              </a:spcAft>
              <a:buSzPts val="3200"/>
              <a:buChar char="■"/>
              <a:defRPr sz="3200"/>
            </a:lvl9pPr>
          </a:lstStyle>
          <a:p/>
        </p:txBody>
      </p:sp>
      <p:sp>
        <p:nvSpPr>
          <p:cNvPr id="26" name="Google Shape;26;p5"/>
          <p:cNvSpPr txBox="1"/>
          <p:nvPr>
            <p:ph idx="2" type="body"/>
          </p:nvPr>
        </p:nvSpPr>
        <p:spPr>
          <a:xfrm>
            <a:off x="12888078" y="3073267"/>
            <a:ext cx="10667700" cy="9110400"/>
          </a:xfrm>
          <a:prstGeom prst="rect">
            <a:avLst/>
          </a:prstGeom>
        </p:spPr>
        <p:txBody>
          <a:bodyPr anchorCtr="0" anchor="t" bIns="243825" lIns="243825" spcFirstLastPara="1" rIns="243825" wrap="square" tIns="243825"/>
          <a:lstStyle>
            <a:lvl1pPr indent="-463550" lvl="0" marL="457200">
              <a:spcBef>
                <a:spcPts val="0"/>
              </a:spcBef>
              <a:spcAft>
                <a:spcPts val="0"/>
              </a:spcAft>
              <a:buSzPts val="3700"/>
              <a:buChar char="●"/>
              <a:defRPr sz="3700"/>
            </a:lvl1pPr>
            <a:lvl2pPr indent="-431800" lvl="1" marL="914400">
              <a:spcBef>
                <a:spcPts val="4300"/>
              </a:spcBef>
              <a:spcAft>
                <a:spcPts val="0"/>
              </a:spcAft>
              <a:buSzPts val="3200"/>
              <a:buChar char="○"/>
              <a:defRPr sz="3200"/>
            </a:lvl2pPr>
            <a:lvl3pPr indent="-431800" lvl="2" marL="1371600">
              <a:spcBef>
                <a:spcPts val="4300"/>
              </a:spcBef>
              <a:spcAft>
                <a:spcPts val="0"/>
              </a:spcAft>
              <a:buSzPts val="3200"/>
              <a:buChar char="■"/>
              <a:defRPr sz="3200"/>
            </a:lvl3pPr>
            <a:lvl4pPr indent="-431800" lvl="3" marL="1828800">
              <a:spcBef>
                <a:spcPts val="4300"/>
              </a:spcBef>
              <a:spcAft>
                <a:spcPts val="0"/>
              </a:spcAft>
              <a:buSzPts val="3200"/>
              <a:buChar char="●"/>
              <a:defRPr sz="3200"/>
            </a:lvl4pPr>
            <a:lvl5pPr indent="-431800" lvl="4" marL="2286000">
              <a:spcBef>
                <a:spcPts val="4300"/>
              </a:spcBef>
              <a:spcAft>
                <a:spcPts val="0"/>
              </a:spcAft>
              <a:buSzPts val="3200"/>
              <a:buChar char="○"/>
              <a:defRPr sz="3200"/>
            </a:lvl5pPr>
            <a:lvl6pPr indent="-431800" lvl="5" marL="2743200">
              <a:spcBef>
                <a:spcPts val="4300"/>
              </a:spcBef>
              <a:spcAft>
                <a:spcPts val="0"/>
              </a:spcAft>
              <a:buSzPts val="3200"/>
              <a:buChar char="■"/>
              <a:defRPr sz="3200"/>
            </a:lvl6pPr>
            <a:lvl7pPr indent="-431800" lvl="6" marL="3200400">
              <a:spcBef>
                <a:spcPts val="4300"/>
              </a:spcBef>
              <a:spcAft>
                <a:spcPts val="0"/>
              </a:spcAft>
              <a:buSzPts val="3200"/>
              <a:buChar char="●"/>
              <a:defRPr sz="3200"/>
            </a:lvl7pPr>
            <a:lvl8pPr indent="-431800" lvl="7" marL="3657600">
              <a:spcBef>
                <a:spcPts val="4300"/>
              </a:spcBef>
              <a:spcAft>
                <a:spcPts val="0"/>
              </a:spcAft>
              <a:buSzPts val="3200"/>
              <a:buChar char="○"/>
              <a:defRPr sz="3200"/>
            </a:lvl8pPr>
            <a:lvl9pPr indent="-431800" lvl="8" marL="4114800">
              <a:spcBef>
                <a:spcPts val="4300"/>
              </a:spcBef>
              <a:spcAft>
                <a:spcPts val="4300"/>
              </a:spcAft>
              <a:buSzPts val="3200"/>
              <a:buChar char="■"/>
              <a:defRPr sz="3200"/>
            </a:lvl9pPr>
          </a:lstStyle>
          <a:p/>
        </p:txBody>
      </p:sp>
      <p:sp>
        <p:nvSpPr>
          <p:cNvPr id="27" name="Google Shape;27;p5"/>
          <p:cNvSpPr txBox="1"/>
          <p:nvPr>
            <p:ph idx="12" type="sldNum"/>
          </p:nvPr>
        </p:nvSpPr>
        <p:spPr>
          <a:xfrm>
            <a:off x="22643615" y="12482692"/>
            <a:ext cx="1463400" cy="1049700"/>
          </a:xfrm>
          <a:prstGeom prst="rect">
            <a:avLst/>
          </a:prstGeom>
        </p:spPr>
        <p:txBody>
          <a:bodyPr anchorCtr="0" anchor="ctr" bIns="243825" lIns="243825" spcFirstLastPara="1" rIns="243825" wrap="square" tIns="2438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831308" y="1043600"/>
            <a:ext cx="22724700" cy="1669500"/>
          </a:xfrm>
          <a:prstGeom prst="rect">
            <a:avLst/>
          </a:prstGeom>
        </p:spPr>
        <p:txBody>
          <a:bodyPr anchorCtr="0" anchor="t" bIns="243825" lIns="243825" spcFirstLastPara="1" rIns="243825" wrap="square" tIns="243825"/>
          <a:lstStyle>
            <a:lvl1pPr lvl="0">
              <a:spcBef>
                <a:spcPts val="0"/>
              </a:spcBef>
              <a:spcAft>
                <a:spcPts val="0"/>
              </a:spcAft>
              <a:buSzPts val="8500"/>
              <a:buNone/>
              <a:defRPr/>
            </a:lvl1pPr>
            <a:lvl2pPr lvl="1">
              <a:spcBef>
                <a:spcPts val="0"/>
              </a:spcBef>
              <a:spcAft>
                <a:spcPts val="0"/>
              </a:spcAft>
              <a:buSzPts val="8500"/>
              <a:buNone/>
              <a:defRPr/>
            </a:lvl2pPr>
            <a:lvl3pPr lvl="2">
              <a:spcBef>
                <a:spcPts val="0"/>
              </a:spcBef>
              <a:spcAft>
                <a:spcPts val="0"/>
              </a:spcAft>
              <a:buSzPts val="8500"/>
              <a:buNone/>
              <a:defRPr/>
            </a:lvl3pPr>
            <a:lvl4pPr lvl="3">
              <a:spcBef>
                <a:spcPts val="0"/>
              </a:spcBef>
              <a:spcAft>
                <a:spcPts val="0"/>
              </a:spcAft>
              <a:buSzPts val="8500"/>
              <a:buNone/>
              <a:defRPr/>
            </a:lvl4pPr>
            <a:lvl5pPr lvl="4">
              <a:spcBef>
                <a:spcPts val="0"/>
              </a:spcBef>
              <a:spcAft>
                <a:spcPts val="0"/>
              </a:spcAft>
              <a:buSzPts val="8500"/>
              <a:buNone/>
              <a:defRPr/>
            </a:lvl5pPr>
            <a:lvl6pPr lvl="5">
              <a:spcBef>
                <a:spcPts val="0"/>
              </a:spcBef>
              <a:spcAft>
                <a:spcPts val="0"/>
              </a:spcAft>
              <a:buSzPts val="8500"/>
              <a:buNone/>
              <a:defRPr/>
            </a:lvl6pPr>
            <a:lvl7pPr lvl="6">
              <a:spcBef>
                <a:spcPts val="0"/>
              </a:spcBef>
              <a:spcAft>
                <a:spcPts val="0"/>
              </a:spcAft>
              <a:buSzPts val="8500"/>
              <a:buNone/>
              <a:defRPr/>
            </a:lvl7pPr>
            <a:lvl8pPr lvl="7">
              <a:spcBef>
                <a:spcPts val="0"/>
              </a:spcBef>
              <a:spcAft>
                <a:spcPts val="0"/>
              </a:spcAft>
              <a:buSzPts val="8500"/>
              <a:buNone/>
              <a:defRPr/>
            </a:lvl8pPr>
            <a:lvl9pPr lvl="8">
              <a:spcBef>
                <a:spcPts val="0"/>
              </a:spcBef>
              <a:spcAft>
                <a:spcPts val="0"/>
              </a:spcAft>
              <a:buSzPts val="8500"/>
              <a:buNone/>
              <a:defRPr/>
            </a:lvl9pPr>
          </a:lstStyle>
          <a:p/>
        </p:txBody>
      </p:sp>
      <p:sp>
        <p:nvSpPr>
          <p:cNvPr id="30" name="Google Shape;30;p6"/>
          <p:cNvSpPr txBox="1"/>
          <p:nvPr>
            <p:ph idx="12" type="sldNum"/>
          </p:nvPr>
        </p:nvSpPr>
        <p:spPr>
          <a:xfrm>
            <a:off x="22643615" y="12482692"/>
            <a:ext cx="1463400" cy="1049700"/>
          </a:xfrm>
          <a:prstGeom prst="rect">
            <a:avLst/>
          </a:prstGeom>
        </p:spPr>
        <p:txBody>
          <a:bodyPr anchorCtr="0" anchor="ctr" bIns="243825" lIns="243825" spcFirstLastPara="1" rIns="243825" wrap="square" tIns="2438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831308" y="1481600"/>
            <a:ext cx="7488900" cy="2015100"/>
          </a:xfrm>
          <a:prstGeom prst="rect">
            <a:avLst/>
          </a:prstGeom>
        </p:spPr>
        <p:txBody>
          <a:bodyPr anchorCtr="0" anchor="b" bIns="243825" lIns="243825" spcFirstLastPara="1" rIns="243825" wrap="square" tIns="243825"/>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33" name="Google Shape;33;p7"/>
          <p:cNvSpPr txBox="1"/>
          <p:nvPr>
            <p:ph idx="1" type="body"/>
          </p:nvPr>
        </p:nvSpPr>
        <p:spPr>
          <a:xfrm>
            <a:off x="831308" y="3710340"/>
            <a:ext cx="7488900" cy="8478300"/>
          </a:xfrm>
          <a:prstGeom prst="rect">
            <a:avLst/>
          </a:prstGeom>
        </p:spPr>
        <p:txBody>
          <a:bodyPr anchorCtr="0" anchor="t" bIns="243825" lIns="243825" spcFirstLastPara="1" rIns="243825" wrap="square" tIns="243825"/>
          <a:lstStyle>
            <a:lvl1pPr indent="-431800" lvl="0" marL="457200">
              <a:spcBef>
                <a:spcPts val="0"/>
              </a:spcBef>
              <a:spcAft>
                <a:spcPts val="0"/>
              </a:spcAft>
              <a:buSzPts val="3200"/>
              <a:buChar char="●"/>
              <a:defRPr sz="3200"/>
            </a:lvl1pPr>
            <a:lvl2pPr indent="-431800" lvl="1" marL="914400">
              <a:spcBef>
                <a:spcPts val="4300"/>
              </a:spcBef>
              <a:spcAft>
                <a:spcPts val="0"/>
              </a:spcAft>
              <a:buSzPts val="3200"/>
              <a:buChar char="○"/>
              <a:defRPr sz="3200"/>
            </a:lvl2pPr>
            <a:lvl3pPr indent="-431800" lvl="2" marL="1371600">
              <a:spcBef>
                <a:spcPts val="4300"/>
              </a:spcBef>
              <a:spcAft>
                <a:spcPts val="0"/>
              </a:spcAft>
              <a:buSzPts val="3200"/>
              <a:buChar char="■"/>
              <a:defRPr sz="3200"/>
            </a:lvl3pPr>
            <a:lvl4pPr indent="-431800" lvl="3" marL="1828800">
              <a:spcBef>
                <a:spcPts val="4300"/>
              </a:spcBef>
              <a:spcAft>
                <a:spcPts val="0"/>
              </a:spcAft>
              <a:buSzPts val="3200"/>
              <a:buChar char="●"/>
              <a:defRPr sz="3200"/>
            </a:lvl4pPr>
            <a:lvl5pPr indent="-431800" lvl="4" marL="2286000">
              <a:spcBef>
                <a:spcPts val="4300"/>
              </a:spcBef>
              <a:spcAft>
                <a:spcPts val="0"/>
              </a:spcAft>
              <a:buSzPts val="3200"/>
              <a:buChar char="○"/>
              <a:defRPr sz="3200"/>
            </a:lvl5pPr>
            <a:lvl6pPr indent="-431800" lvl="5" marL="2743200">
              <a:spcBef>
                <a:spcPts val="4300"/>
              </a:spcBef>
              <a:spcAft>
                <a:spcPts val="0"/>
              </a:spcAft>
              <a:buSzPts val="3200"/>
              <a:buChar char="■"/>
              <a:defRPr sz="3200"/>
            </a:lvl6pPr>
            <a:lvl7pPr indent="-431800" lvl="6" marL="3200400">
              <a:spcBef>
                <a:spcPts val="4300"/>
              </a:spcBef>
              <a:spcAft>
                <a:spcPts val="0"/>
              </a:spcAft>
              <a:buSzPts val="3200"/>
              <a:buChar char="●"/>
              <a:defRPr sz="3200"/>
            </a:lvl7pPr>
            <a:lvl8pPr indent="-431800" lvl="7" marL="3657600">
              <a:spcBef>
                <a:spcPts val="4300"/>
              </a:spcBef>
              <a:spcAft>
                <a:spcPts val="0"/>
              </a:spcAft>
              <a:buSzPts val="3200"/>
              <a:buChar char="○"/>
              <a:defRPr sz="3200"/>
            </a:lvl8pPr>
            <a:lvl9pPr indent="-431800" lvl="8" marL="4114800">
              <a:spcBef>
                <a:spcPts val="4300"/>
              </a:spcBef>
              <a:spcAft>
                <a:spcPts val="4300"/>
              </a:spcAft>
              <a:buSzPts val="3200"/>
              <a:buChar char="■"/>
              <a:defRPr sz="3200"/>
            </a:lvl9pPr>
          </a:lstStyle>
          <a:p/>
        </p:txBody>
      </p:sp>
      <p:sp>
        <p:nvSpPr>
          <p:cNvPr id="34" name="Google Shape;34;p7"/>
          <p:cNvSpPr txBox="1"/>
          <p:nvPr>
            <p:ph idx="12" type="sldNum"/>
          </p:nvPr>
        </p:nvSpPr>
        <p:spPr>
          <a:xfrm>
            <a:off x="22643615" y="12482692"/>
            <a:ext cx="1463400" cy="1049700"/>
          </a:xfrm>
          <a:prstGeom prst="rect">
            <a:avLst/>
          </a:prstGeom>
        </p:spPr>
        <p:txBody>
          <a:bodyPr anchorCtr="0" anchor="ctr" bIns="243825" lIns="243825" spcFirstLastPara="1" rIns="243825" wrap="square" tIns="2438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1307504" y="1403600"/>
            <a:ext cx="14985300" cy="10908900"/>
          </a:xfrm>
          <a:prstGeom prst="rect">
            <a:avLst/>
          </a:prstGeom>
        </p:spPr>
        <p:txBody>
          <a:bodyPr anchorCtr="0" anchor="ctr" bIns="243825" lIns="243825" spcFirstLastPara="1" rIns="243825" wrap="square" tIns="243825"/>
          <a:lstStyle>
            <a:lvl1pPr lvl="0">
              <a:spcBef>
                <a:spcPts val="0"/>
              </a:spcBef>
              <a:spcAft>
                <a:spcPts val="0"/>
              </a:spcAft>
              <a:buClr>
                <a:schemeClr val="lt1"/>
              </a:buClr>
              <a:buSzPts val="12800"/>
              <a:buFont typeface="Lato"/>
              <a:buNone/>
              <a:defRPr b="0" sz="12800">
                <a:solidFill>
                  <a:schemeClr val="lt1"/>
                </a:solidFill>
                <a:latin typeface="Lato"/>
                <a:ea typeface="Lato"/>
                <a:cs typeface="Lato"/>
                <a:sym typeface="Lato"/>
              </a:defRPr>
            </a:lvl1pPr>
            <a:lvl2pPr lvl="1">
              <a:spcBef>
                <a:spcPts val="0"/>
              </a:spcBef>
              <a:spcAft>
                <a:spcPts val="0"/>
              </a:spcAft>
              <a:buClr>
                <a:schemeClr val="lt1"/>
              </a:buClr>
              <a:buSzPts val="12800"/>
              <a:buFont typeface="Lato"/>
              <a:buNone/>
              <a:defRPr b="0" sz="12800">
                <a:solidFill>
                  <a:schemeClr val="lt1"/>
                </a:solidFill>
                <a:latin typeface="Lato"/>
                <a:ea typeface="Lato"/>
                <a:cs typeface="Lato"/>
                <a:sym typeface="Lato"/>
              </a:defRPr>
            </a:lvl2pPr>
            <a:lvl3pPr lvl="2">
              <a:spcBef>
                <a:spcPts val="0"/>
              </a:spcBef>
              <a:spcAft>
                <a:spcPts val="0"/>
              </a:spcAft>
              <a:buClr>
                <a:schemeClr val="lt1"/>
              </a:buClr>
              <a:buSzPts val="12800"/>
              <a:buFont typeface="Lato"/>
              <a:buNone/>
              <a:defRPr b="0" sz="12800">
                <a:solidFill>
                  <a:schemeClr val="lt1"/>
                </a:solidFill>
                <a:latin typeface="Lato"/>
                <a:ea typeface="Lato"/>
                <a:cs typeface="Lato"/>
                <a:sym typeface="Lato"/>
              </a:defRPr>
            </a:lvl3pPr>
            <a:lvl4pPr lvl="3">
              <a:spcBef>
                <a:spcPts val="0"/>
              </a:spcBef>
              <a:spcAft>
                <a:spcPts val="0"/>
              </a:spcAft>
              <a:buClr>
                <a:schemeClr val="lt1"/>
              </a:buClr>
              <a:buSzPts val="12800"/>
              <a:buFont typeface="Lato"/>
              <a:buNone/>
              <a:defRPr b="0" sz="12800">
                <a:solidFill>
                  <a:schemeClr val="lt1"/>
                </a:solidFill>
                <a:latin typeface="Lato"/>
                <a:ea typeface="Lato"/>
                <a:cs typeface="Lato"/>
                <a:sym typeface="Lato"/>
              </a:defRPr>
            </a:lvl4pPr>
            <a:lvl5pPr lvl="4">
              <a:spcBef>
                <a:spcPts val="0"/>
              </a:spcBef>
              <a:spcAft>
                <a:spcPts val="0"/>
              </a:spcAft>
              <a:buClr>
                <a:schemeClr val="lt1"/>
              </a:buClr>
              <a:buSzPts val="12800"/>
              <a:buFont typeface="Lato"/>
              <a:buNone/>
              <a:defRPr b="0" sz="12800">
                <a:solidFill>
                  <a:schemeClr val="lt1"/>
                </a:solidFill>
                <a:latin typeface="Lato"/>
                <a:ea typeface="Lato"/>
                <a:cs typeface="Lato"/>
                <a:sym typeface="Lato"/>
              </a:defRPr>
            </a:lvl5pPr>
            <a:lvl6pPr lvl="5">
              <a:spcBef>
                <a:spcPts val="0"/>
              </a:spcBef>
              <a:spcAft>
                <a:spcPts val="0"/>
              </a:spcAft>
              <a:buClr>
                <a:schemeClr val="lt1"/>
              </a:buClr>
              <a:buSzPts val="12800"/>
              <a:buFont typeface="Lato"/>
              <a:buNone/>
              <a:defRPr b="0" sz="12800">
                <a:solidFill>
                  <a:schemeClr val="lt1"/>
                </a:solidFill>
                <a:latin typeface="Lato"/>
                <a:ea typeface="Lato"/>
                <a:cs typeface="Lato"/>
                <a:sym typeface="Lato"/>
              </a:defRPr>
            </a:lvl6pPr>
            <a:lvl7pPr lvl="6">
              <a:spcBef>
                <a:spcPts val="0"/>
              </a:spcBef>
              <a:spcAft>
                <a:spcPts val="0"/>
              </a:spcAft>
              <a:buClr>
                <a:schemeClr val="lt1"/>
              </a:buClr>
              <a:buSzPts val="12800"/>
              <a:buFont typeface="Lato"/>
              <a:buNone/>
              <a:defRPr b="0" sz="12800">
                <a:solidFill>
                  <a:schemeClr val="lt1"/>
                </a:solidFill>
                <a:latin typeface="Lato"/>
                <a:ea typeface="Lato"/>
                <a:cs typeface="Lato"/>
                <a:sym typeface="Lato"/>
              </a:defRPr>
            </a:lvl7pPr>
            <a:lvl8pPr lvl="7">
              <a:spcBef>
                <a:spcPts val="0"/>
              </a:spcBef>
              <a:spcAft>
                <a:spcPts val="0"/>
              </a:spcAft>
              <a:buClr>
                <a:schemeClr val="lt1"/>
              </a:buClr>
              <a:buSzPts val="12800"/>
              <a:buFont typeface="Lato"/>
              <a:buNone/>
              <a:defRPr b="0" sz="12800">
                <a:solidFill>
                  <a:schemeClr val="lt1"/>
                </a:solidFill>
                <a:latin typeface="Lato"/>
                <a:ea typeface="Lato"/>
                <a:cs typeface="Lato"/>
                <a:sym typeface="Lato"/>
              </a:defRPr>
            </a:lvl8pPr>
            <a:lvl9pPr lvl="8">
              <a:spcBef>
                <a:spcPts val="0"/>
              </a:spcBef>
              <a:spcAft>
                <a:spcPts val="0"/>
              </a:spcAft>
              <a:buClr>
                <a:schemeClr val="lt1"/>
              </a:buClr>
              <a:buSzPts val="12800"/>
              <a:buFont typeface="Lato"/>
              <a:buNone/>
              <a:defRPr b="0" sz="12800">
                <a:solidFill>
                  <a:schemeClr val="lt1"/>
                </a:solidFill>
                <a:latin typeface="Lato"/>
                <a:ea typeface="Lato"/>
                <a:cs typeface="Lato"/>
                <a:sym typeface="Lato"/>
              </a:defRPr>
            </a:lvl9pPr>
          </a:lstStyle>
          <a:p/>
        </p:txBody>
      </p:sp>
      <p:sp>
        <p:nvSpPr>
          <p:cNvPr id="37" name="Google Shape;37;p8"/>
          <p:cNvSpPr txBox="1"/>
          <p:nvPr>
            <p:ph idx="12" type="sldNum"/>
          </p:nvPr>
        </p:nvSpPr>
        <p:spPr>
          <a:xfrm>
            <a:off x="22643615" y="12482692"/>
            <a:ext cx="1463400" cy="1049700"/>
          </a:xfrm>
          <a:prstGeom prst="rect">
            <a:avLst/>
          </a:prstGeom>
        </p:spPr>
        <p:txBody>
          <a:bodyPr anchorCtr="0" anchor="ctr" bIns="243825" lIns="243825" spcFirstLastPara="1" rIns="243825" wrap="square" tIns="2438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12193588" y="-67"/>
            <a:ext cx="12193500" cy="13716000"/>
          </a:xfrm>
          <a:prstGeom prst="rect">
            <a:avLst/>
          </a:prstGeom>
          <a:solidFill>
            <a:schemeClr val="dk1"/>
          </a:solidFill>
          <a:ln>
            <a:noFill/>
          </a:ln>
        </p:spPr>
        <p:txBody>
          <a:bodyPr anchorCtr="0" anchor="ctr" bIns="243825" lIns="243825" spcFirstLastPara="1" rIns="243825" wrap="square" tIns="243825">
            <a:noAutofit/>
          </a:bodyPr>
          <a:lstStyle/>
          <a:p>
            <a:pPr indent="0" lvl="0" marL="0" rtl="0" algn="l">
              <a:spcBef>
                <a:spcPts val="0"/>
              </a:spcBef>
              <a:spcAft>
                <a:spcPts val="0"/>
              </a:spcAft>
              <a:buNone/>
            </a:pPr>
            <a:r>
              <a:t/>
            </a:r>
            <a:endParaRPr/>
          </a:p>
        </p:txBody>
      </p:sp>
      <p:cxnSp>
        <p:nvCxnSpPr>
          <p:cNvPr id="40" name="Google Shape;40;p9"/>
          <p:cNvCxnSpPr/>
          <p:nvPr/>
        </p:nvCxnSpPr>
        <p:spPr>
          <a:xfrm>
            <a:off x="13414213" y="11988000"/>
            <a:ext cx="1248900" cy="0"/>
          </a:xfrm>
          <a:prstGeom prst="straightConnector1">
            <a:avLst/>
          </a:prstGeom>
          <a:noFill/>
          <a:ln cap="flat" cmpd="sng" w="19050">
            <a:solidFill>
              <a:schemeClr val="lt1"/>
            </a:solidFill>
            <a:prstDash val="solid"/>
            <a:round/>
            <a:headEnd len="sm" w="sm" type="none"/>
            <a:tailEnd len="sm" w="sm" type="none"/>
          </a:ln>
        </p:spPr>
      </p:cxnSp>
      <p:sp>
        <p:nvSpPr>
          <p:cNvPr id="41" name="Google Shape;41;p9"/>
          <p:cNvSpPr txBox="1"/>
          <p:nvPr>
            <p:ph type="title"/>
          </p:nvPr>
        </p:nvSpPr>
        <p:spPr>
          <a:xfrm>
            <a:off x="708092" y="2954533"/>
            <a:ext cx="10788600" cy="4489500"/>
          </a:xfrm>
          <a:prstGeom prst="rect">
            <a:avLst/>
          </a:prstGeom>
        </p:spPr>
        <p:txBody>
          <a:bodyPr anchorCtr="0" anchor="b" bIns="243825" lIns="243825" spcFirstLastPara="1" rIns="243825" wrap="square" tIns="243825"/>
          <a:lstStyle>
            <a:lvl1pPr lvl="0" algn="ctr">
              <a:spcBef>
                <a:spcPts val="0"/>
              </a:spcBef>
              <a:spcAft>
                <a:spcPts val="0"/>
              </a:spcAft>
              <a:buSzPts val="11200"/>
              <a:buNone/>
              <a:defRPr sz="11200"/>
            </a:lvl1pPr>
            <a:lvl2pPr lvl="1" algn="ctr">
              <a:spcBef>
                <a:spcPts val="0"/>
              </a:spcBef>
              <a:spcAft>
                <a:spcPts val="0"/>
              </a:spcAft>
              <a:buSzPts val="11200"/>
              <a:buNone/>
              <a:defRPr sz="11200"/>
            </a:lvl2pPr>
            <a:lvl3pPr lvl="2" algn="ctr">
              <a:spcBef>
                <a:spcPts val="0"/>
              </a:spcBef>
              <a:spcAft>
                <a:spcPts val="0"/>
              </a:spcAft>
              <a:buSzPts val="11200"/>
              <a:buNone/>
              <a:defRPr sz="11200"/>
            </a:lvl3pPr>
            <a:lvl4pPr lvl="3" algn="ctr">
              <a:spcBef>
                <a:spcPts val="0"/>
              </a:spcBef>
              <a:spcAft>
                <a:spcPts val="0"/>
              </a:spcAft>
              <a:buSzPts val="11200"/>
              <a:buNone/>
              <a:defRPr sz="11200"/>
            </a:lvl4pPr>
            <a:lvl5pPr lvl="4" algn="ctr">
              <a:spcBef>
                <a:spcPts val="0"/>
              </a:spcBef>
              <a:spcAft>
                <a:spcPts val="0"/>
              </a:spcAft>
              <a:buSzPts val="11200"/>
              <a:buNone/>
              <a:defRPr sz="11200"/>
            </a:lvl5pPr>
            <a:lvl6pPr lvl="5" algn="ctr">
              <a:spcBef>
                <a:spcPts val="0"/>
              </a:spcBef>
              <a:spcAft>
                <a:spcPts val="0"/>
              </a:spcAft>
              <a:buSzPts val="11200"/>
              <a:buNone/>
              <a:defRPr sz="11200"/>
            </a:lvl6pPr>
            <a:lvl7pPr lvl="6" algn="ctr">
              <a:spcBef>
                <a:spcPts val="0"/>
              </a:spcBef>
              <a:spcAft>
                <a:spcPts val="0"/>
              </a:spcAft>
              <a:buSzPts val="11200"/>
              <a:buNone/>
              <a:defRPr sz="11200"/>
            </a:lvl7pPr>
            <a:lvl8pPr lvl="7" algn="ctr">
              <a:spcBef>
                <a:spcPts val="0"/>
              </a:spcBef>
              <a:spcAft>
                <a:spcPts val="0"/>
              </a:spcAft>
              <a:buSzPts val="11200"/>
              <a:buNone/>
              <a:defRPr sz="11200"/>
            </a:lvl8pPr>
            <a:lvl9pPr lvl="8" algn="ctr">
              <a:spcBef>
                <a:spcPts val="0"/>
              </a:spcBef>
              <a:spcAft>
                <a:spcPts val="0"/>
              </a:spcAft>
              <a:buSzPts val="11200"/>
              <a:buNone/>
              <a:defRPr sz="11200"/>
            </a:lvl9pPr>
          </a:lstStyle>
          <a:p/>
        </p:txBody>
      </p:sp>
      <p:sp>
        <p:nvSpPr>
          <p:cNvPr id="42" name="Google Shape;42;p9"/>
          <p:cNvSpPr txBox="1"/>
          <p:nvPr>
            <p:ph idx="1" type="subTitle"/>
          </p:nvPr>
        </p:nvSpPr>
        <p:spPr>
          <a:xfrm>
            <a:off x="708092" y="7587203"/>
            <a:ext cx="10788600" cy="3588000"/>
          </a:xfrm>
          <a:prstGeom prst="rect">
            <a:avLst/>
          </a:prstGeom>
        </p:spPr>
        <p:txBody>
          <a:bodyPr anchorCtr="0" anchor="t" bIns="243825" lIns="243825" spcFirstLastPara="1" rIns="243825" wrap="square" tIns="243825"/>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43" name="Google Shape;43;p9"/>
          <p:cNvSpPr txBox="1"/>
          <p:nvPr>
            <p:ph idx="2" type="body"/>
          </p:nvPr>
        </p:nvSpPr>
        <p:spPr>
          <a:xfrm>
            <a:off x="13173715" y="1931200"/>
            <a:ext cx="10233300" cy="9853500"/>
          </a:xfrm>
          <a:prstGeom prst="rect">
            <a:avLst/>
          </a:prstGeom>
        </p:spPr>
        <p:txBody>
          <a:bodyPr anchorCtr="0" anchor="ctr" bIns="243825" lIns="243825" spcFirstLastPara="1" rIns="243825" wrap="square" tIns="243825"/>
          <a:lstStyle>
            <a:lvl1pPr indent="-533400" lvl="0" marL="457200">
              <a:spcBef>
                <a:spcPts val="0"/>
              </a:spcBef>
              <a:spcAft>
                <a:spcPts val="0"/>
              </a:spcAft>
              <a:buClr>
                <a:schemeClr val="lt1"/>
              </a:buClr>
              <a:buSzPts val="4800"/>
              <a:buChar char="●"/>
              <a:defRPr>
                <a:solidFill>
                  <a:schemeClr val="lt1"/>
                </a:solidFill>
              </a:defRPr>
            </a:lvl1pPr>
            <a:lvl2pPr indent="-463550" lvl="1" marL="914400">
              <a:spcBef>
                <a:spcPts val="4300"/>
              </a:spcBef>
              <a:spcAft>
                <a:spcPts val="0"/>
              </a:spcAft>
              <a:buClr>
                <a:schemeClr val="lt1"/>
              </a:buClr>
              <a:buSzPts val="3700"/>
              <a:buChar char="○"/>
              <a:defRPr>
                <a:solidFill>
                  <a:schemeClr val="lt1"/>
                </a:solidFill>
              </a:defRPr>
            </a:lvl2pPr>
            <a:lvl3pPr indent="-463550" lvl="2" marL="1371600">
              <a:spcBef>
                <a:spcPts val="4300"/>
              </a:spcBef>
              <a:spcAft>
                <a:spcPts val="0"/>
              </a:spcAft>
              <a:buClr>
                <a:schemeClr val="lt1"/>
              </a:buClr>
              <a:buSzPts val="3700"/>
              <a:buChar char="■"/>
              <a:defRPr>
                <a:solidFill>
                  <a:schemeClr val="lt1"/>
                </a:solidFill>
              </a:defRPr>
            </a:lvl3pPr>
            <a:lvl4pPr indent="-463550" lvl="3" marL="1828800">
              <a:spcBef>
                <a:spcPts val="4300"/>
              </a:spcBef>
              <a:spcAft>
                <a:spcPts val="0"/>
              </a:spcAft>
              <a:buClr>
                <a:schemeClr val="lt1"/>
              </a:buClr>
              <a:buSzPts val="3700"/>
              <a:buChar char="●"/>
              <a:defRPr>
                <a:solidFill>
                  <a:schemeClr val="lt1"/>
                </a:solidFill>
              </a:defRPr>
            </a:lvl4pPr>
            <a:lvl5pPr indent="-463550" lvl="4" marL="2286000">
              <a:spcBef>
                <a:spcPts val="4300"/>
              </a:spcBef>
              <a:spcAft>
                <a:spcPts val="0"/>
              </a:spcAft>
              <a:buClr>
                <a:schemeClr val="lt1"/>
              </a:buClr>
              <a:buSzPts val="3700"/>
              <a:buChar char="○"/>
              <a:defRPr>
                <a:solidFill>
                  <a:schemeClr val="lt1"/>
                </a:solidFill>
              </a:defRPr>
            </a:lvl5pPr>
            <a:lvl6pPr indent="-463550" lvl="5" marL="2743200">
              <a:spcBef>
                <a:spcPts val="4300"/>
              </a:spcBef>
              <a:spcAft>
                <a:spcPts val="0"/>
              </a:spcAft>
              <a:buClr>
                <a:schemeClr val="lt1"/>
              </a:buClr>
              <a:buSzPts val="3700"/>
              <a:buChar char="■"/>
              <a:defRPr>
                <a:solidFill>
                  <a:schemeClr val="lt1"/>
                </a:solidFill>
              </a:defRPr>
            </a:lvl6pPr>
            <a:lvl7pPr indent="-463550" lvl="6" marL="3200400">
              <a:spcBef>
                <a:spcPts val="4300"/>
              </a:spcBef>
              <a:spcAft>
                <a:spcPts val="0"/>
              </a:spcAft>
              <a:buClr>
                <a:schemeClr val="lt1"/>
              </a:buClr>
              <a:buSzPts val="3700"/>
              <a:buChar char="●"/>
              <a:defRPr>
                <a:solidFill>
                  <a:schemeClr val="lt1"/>
                </a:solidFill>
              </a:defRPr>
            </a:lvl7pPr>
            <a:lvl8pPr indent="-463550" lvl="7" marL="3657600">
              <a:spcBef>
                <a:spcPts val="4300"/>
              </a:spcBef>
              <a:spcAft>
                <a:spcPts val="0"/>
              </a:spcAft>
              <a:buClr>
                <a:schemeClr val="lt1"/>
              </a:buClr>
              <a:buSzPts val="3700"/>
              <a:buChar char="○"/>
              <a:defRPr>
                <a:solidFill>
                  <a:schemeClr val="lt1"/>
                </a:solidFill>
              </a:defRPr>
            </a:lvl8pPr>
            <a:lvl9pPr indent="-463550" lvl="8" marL="4114800">
              <a:spcBef>
                <a:spcPts val="4300"/>
              </a:spcBef>
              <a:spcAft>
                <a:spcPts val="4300"/>
              </a:spcAft>
              <a:buClr>
                <a:schemeClr val="lt1"/>
              </a:buClr>
              <a:buSzPts val="3700"/>
              <a:buChar char="■"/>
              <a:defRPr>
                <a:solidFill>
                  <a:schemeClr val="lt1"/>
                </a:solidFill>
              </a:defRPr>
            </a:lvl9pPr>
          </a:lstStyle>
          <a:p/>
        </p:txBody>
      </p:sp>
      <p:sp>
        <p:nvSpPr>
          <p:cNvPr id="44" name="Google Shape;44;p9"/>
          <p:cNvSpPr txBox="1"/>
          <p:nvPr>
            <p:ph idx="12" type="sldNum"/>
          </p:nvPr>
        </p:nvSpPr>
        <p:spPr>
          <a:xfrm>
            <a:off x="22643615" y="12482692"/>
            <a:ext cx="1463400" cy="1049700"/>
          </a:xfrm>
          <a:prstGeom prst="rect">
            <a:avLst/>
          </a:prstGeom>
        </p:spPr>
        <p:txBody>
          <a:bodyPr anchorCtr="0" anchor="ctr" bIns="243825" lIns="243825" spcFirstLastPara="1" rIns="243825" wrap="square" tIns="2438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852111" y="11281533"/>
            <a:ext cx="15999000" cy="1596900"/>
          </a:xfrm>
          <a:prstGeom prst="rect">
            <a:avLst/>
          </a:prstGeom>
        </p:spPr>
        <p:txBody>
          <a:bodyPr anchorCtr="0" anchor="ctr" bIns="243825" lIns="243825" spcFirstLastPara="1" rIns="243825" wrap="square" tIns="243825"/>
          <a:lstStyle>
            <a:lvl1pPr indent="-228600" lvl="0" marL="457200">
              <a:lnSpc>
                <a:spcPct val="100000"/>
              </a:lnSpc>
              <a:spcBef>
                <a:spcPts val="0"/>
              </a:spcBef>
              <a:spcAft>
                <a:spcPts val="0"/>
              </a:spcAft>
              <a:buSzPts val="4800"/>
              <a:buNone/>
              <a:defRPr/>
            </a:lvl1pPr>
          </a:lstStyle>
          <a:p/>
        </p:txBody>
      </p:sp>
      <p:sp>
        <p:nvSpPr>
          <p:cNvPr id="47" name="Google Shape;47;p10"/>
          <p:cNvSpPr txBox="1"/>
          <p:nvPr>
            <p:ph idx="12" type="sldNum"/>
          </p:nvPr>
        </p:nvSpPr>
        <p:spPr>
          <a:xfrm>
            <a:off x="22643615" y="12482692"/>
            <a:ext cx="1463400" cy="1049700"/>
          </a:xfrm>
          <a:prstGeom prst="rect">
            <a:avLst/>
          </a:prstGeom>
        </p:spPr>
        <p:txBody>
          <a:bodyPr anchorCtr="0" anchor="ctr" bIns="243825" lIns="243825" spcFirstLastPara="1" rIns="243825" wrap="square" tIns="2438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oral">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1308" y="1043600"/>
            <a:ext cx="22724700" cy="1669500"/>
          </a:xfrm>
          <a:prstGeom prst="rect">
            <a:avLst/>
          </a:prstGeom>
          <a:noFill/>
          <a:ln>
            <a:noFill/>
          </a:ln>
        </p:spPr>
        <p:txBody>
          <a:bodyPr anchorCtr="0" anchor="t" bIns="243825" lIns="243825" spcFirstLastPara="1" rIns="243825" wrap="square" tIns="243825"/>
          <a:lstStyle>
            <a:lvl1pPr lvl="0">
              <a:spcBef>
                <a:spcPts val="0"/>
              </a:spcBef>
              <a:spcAft>
                <a:spcPts val="0"/>
              </a:spcAft>
              <a:buClr>
                <a:schemeClr val="dk1"/>
              </a:buClr>
              <a:buSzPts val="8500"/>
              <a:buFont typeface="Playfair Display"/>
              <a:buNone/>
              <a:defRPr b="1" sz="85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8500"/>
              <a:buFont typeface="Playfair Display"/>
              <a:buNone/>
              <a:defRPr b="1" sz="85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8500"/>
              <a:buFont typeface="Playfair Display"/>
              <a:buNone/>
              <a:defRPr b="1" sz="85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8500"/>
              <a:buFont typeface="Playfair Display"/>
              <a:buNone/>
              <a:defRPr b="1" sz="85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8500"/>
              <a:buFont typeface="Playfair Display"/>
              <a:buNone/>
              <a:defRPr b="1" sz="85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8500"/>
              <a:buFont typeface="Playfair Display"/>
              <a:buNone/>
              <a:defRPr b="1" sz="85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8500"/>
              <a:buFont typeface="Playfair Display"/>
              <a:buNone/>
              <a:defRPr b="1" sz="85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8500"/>
              <a:buFont typeface="Playfair Display"/>
              <a:buNone/>
              <a:defRPr b="1" sz="85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8500"/>
              <a:buFont typeface="Playfair Display"/>
              <a:buNone/>
              <a:defRPr b="1" sz="85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831308" y="3073267"/>
            <a:ext cx="22724700" cy="9110400"/>
          </a:xfrm>
          <a:prstGeom prst="rect">
            <a:avLst/>
          </a:prstGeom>
          <a:noFill/>
          <a:ln>
            <a:noFill/>
          </a:ln>
        </p:spPr>
        <p:txBody>
          <a:bodyPr anchorCtr="0" anchor="t" bIns="243825" lIns="243825" spcFirstLastPara="1" rIns="243825" wrap="square" tIns="243825"/>
          <a:lstStyle>
            <a:lvl1pPr indent="-533400" lvl="0" marL="457200">
              <a:lnSpc>
                <a:spcPct val="115000"/>
              </a:lnSpc>
              <a:spcBef>
                <a:spcPts val="0"/>
              </a:spcBef>
              <a:spcAft>
                <a:spcPts val="0"/>
              </a:spcAft>
              <a:buClr>
                <a:schemeClr val="dk2"/>
              </a:buClr>
              <a:buSzPts val="4800"/>
              <a:buFont typeface="Lato"/>
              <a:buChar char="●"/>
              <a:defRPr sz="4800">
                <a:solidFill>
                  <a:schemeClr val="dk2"/>
                </a:solidFill>
                <a:latin typeface="Lato"/>
                <a:ea typeface="Lato"/>
                <a:cs typeface="Lato"/>
                <a:sym typeface="Lato"/>
              </a:defRPr>
            </a:lvl1pPr>
            <a:lvl2pPr indent="-463550" lvl="1" marL="914400">
              <a:lnSpc>
                <a:spcPct val="115000"/>
              </a:lnSpc>
              <a:spcBef>
                <a:spcPts val="4300"/>
              </a:spcBef>
              <a:spcAft>
                <a:spcPts val="0"/>
              </a:spcAft>
              <a:buClr>
                <a:schemeClr val="dk2"/>
              </a:buClr>
              <a:buSzPts val="3700"/>
              <a:buFont typeface="Lato"/>
              <a:buChar char="○"/>
              <a:defRPr sz="3700">
                <a:solidFill>
                  <a:schemeClr val="dk2"/>
                </a:solidFill>
                <a:latin typeface="Lato"/>
                <a:ea typeface="Lato"/>
                <a:cs typeface="Lato"/>
                <a:sym typeface="Lato"/>
              </a:defRPr>
            </a:lvl2pPr>
            <a:lvl3pPr indent="-463550" lvl="2" marL="1371600">
              <a:lnSpc>
                <a:spcPct val="115000"/>
              </a:lnSpc>
              <a:spcBef>
                <a:spcPts val="4300"/>
              </a:spcBef>
              <a:spcAft>
                <a:spcPts val="0"/>
              </a:spcAft>
              <a:buClr>
                <a:schemeClr val="dk2"/>
              </a:buClr>
              <a:buSzPts val="3700"/>
              <a:buFont typeface="Lato"/>
              <a:buChar char="■"/>
              <a:defRPr sz="3700">
                <a:solidFill>
                  <a:schemeClr val="dk2"/>
                </a:solidFill>
                <a:latin typeface="Lato"/>
                <a:ea typeface="Lato"/>
                <a:cs typeface="Lato"/>
                <a:sym typeface="Lato"/>
              </a:defRPr>
            </a:lvl3pPr>
            <a:lvl4pPr indent="-463550" lvl="3" marL="1828800">
              <a:lnSpc>
                <a:spcPct val="115000"/>
              </a:lnSpc>
              <a:spcBef>
                <a:spcPts val="4300"/>
              </a:spcBef>
              <a:spcAft>
                <a:spcPts val="0"/>
              </a:spcAft>
              <a:buClr>
                <a:schemeClr val="dk2"/>
              </a:buClr>
              <a:buSzPts val="3700"/>
              <a:buFont typeface="Lato"/>
              <a:buChar char="●"/>
              <a:defRPr sz="3700">
                <a:solidFill>
                  <a:schemeClr val="dk2"/>
                </a:solidFill>
                <a:latin typeface="Lato"/>
                <a:ea typeface="Lato"/>
                <a:cs typeface="Lato"/>
                <a:sym typeface="Lato"/>
              </a:defRPr>
            </a:lvl4pPr>
            <a:lvl5pPr indent="-463550" lvl="4" marL="2286000">
              <a:lnSpc>
                <a:spcPct val="115000"/>
              </a:lnSpc>
              <a:spcBef>
                <a:spcPts val="4300"/>
              </a:spcBef>
              <a:spcAft>
                <a:spcPts val="0"/>
              </a:spcAft>
              <a:buClr>
                <a:schemeClr val="dk2"/>
              </a:buClr>
              <a:buSzPts val="3700"/>
              <a:buFont typeface="Lato"/>
              <a:buChar char="○"/>
              <a:defRPr sz="3700">
                <a:solidFill>
                  <a:schemeClr val="dk2"/>
                </a:solidFill>
                <a:latin typeface="Lato"/>
                <a:ea typeface="Lato"/>
                <a:cs typeface="Lato"/>
                <a:sym typeface="Lato"/>
              </a:defRPr>
            </a:lvl5pPr>
            <a:lvl6pPr indent="-463550" lvl="5" marL="2743200">
              <a:lnSpc>
                <a:spcPct val="115000"/>
              </a:lnSpc>
              <a:spcBef>
                <a:spcPts val="4300"/>
              </a:spcBef>
              <a:spcAft>
                <a:spcPts val="0"/>
              </a:spcAft>
              <a:buClr>
                <a:schemeClr val="dk2"/>
              </a:buClr>
              <a:buSzPts val="3700"/>
              <a:buFont typeface="Lato"/>
              <a:buChar char="■"/>
              <a:defRPr sz="3700">
                <a:solidFill>
                  <a:schemeClr val="dk2"/>
                </a:solidFill>
                <a:latin typeface="Lato"/>
                <a:ea typeface="Lato"/>
                <a:cs typeface="Lato"/>
                <a:sym typeface="Lato"/>
              </a:defRPr>
            </a:lvl6pPr>
            <a:lvl7pPr indent="-463550" lvl="6" marL="3200400">
              <a:lnSpc>
                <a:spcPct val="115000"/>
              </a:lnSpc>
              <a:spcBef>
                <a:spcPts val="4300"/>
              </a:spcBef>
              <a:spcAft>
                <a:spcPts val="0"/>
              </a:spcAft>
              <a:buClr>
                <a:schemeClr val="dk2"/>
              </a:buClr>
              <a:buSzPts val="3700"/>
              <a:buFont typeface="Lato"/>
              <a:buChar char="●"/>
              <a:defRPr sz="3700">
                <a:solidFill>
                  <a:schemeClr val="dk2"/>
                </a:solidFill>
                <a:latin typeface="Lato"/>
                <a:ea typeface="Lato"/>
                <a:cs typeface="Lato"/>
                <a:sym typeface="Lato"/>
              </a:defRPr>
            </a:lvl7pPr>
            <a:lvl8pPr indent="-463550" lvl="7" marL="3657600">
              <a:lnSpc>
                <a:spcPct val="115000"/>
              </a:lnSpc>
              <a:spcBef>
                <a:spcPts val="4300"/>
              </a:spcBef>
              <a:spcAft>
                <a:spcPts val="0"/>
              </a:spcAft>
              <a:buClr>
                <a:schemeClr val="dk2"/>
              </a:buClr>
              <a:buSzPts val="3700"/>
              <a:buFont typeface="Lato"/>
              <a:buChar char="○"/>
              <a:defRPr sz="3700">
                <a:solidFill>
                  <a:schemeClr val="dk2"/>
                </a:solidFill>
                <a:latin typeface="Lato"/>
                <a:ea typeface="Lato"/>
                <a:cs typeface="Lato"/>
                <a:sym typeface="Lato"/>
              </a:defRPr>
            </a:lvl8pPr>
            <a:lvl9pPr indent="-463550" lvl="8" marL="4114800">
              <a:lnSpc>
                <a:spcPct val="115000"/>
              </a:lnSpc>
              <a:spcBef>
                <a:spcPts val="4300"/>
              </a:spcBef>
              <a:spcAft>
                <a:spcPts val="4300"/>
              </a:spcAft>
              <a:buClr>
                <a:schemeClr val="dk2"/>
              </a:buClr>
              <a:buSzPts val="3700"/>
              <a:buFont typeface="Lato"/>
              <a:buChar char="■"/>
              <a:defRPr sz="3700">
                <a:solidFill>
                  <a:schemeClr val="dk2"/>
                </a:solidFill>
                <a:latin typeface="Lato"/>
                <a:ea typeface="Lato"/>
                <a:cs typeface="Lato"/>
                <a:sym typeface="Lato"/>
              </a:defRPr>
            </a:lvl9pPr>
          </a:lstStyle>
          <a:p/>
        </p:txBody>
      </p:sp>
      <p:sp>
        <p:nvSpPr>
          <p:cNvPr id="8" name="Google Shape;8;p1"/>
          <p:cNvSpPr txBox="1"/>
          <p:nvPr>
            <p:ph idx="12" type="sldNum"/>
          </p:nvPr>
        </p:nvSpPr>
        <p:spPr>
          <a:xfrm>
            <a:off x="22643615" y="12482692"/>
            <a:ext cx="1463400" cy="1049700"/>
          </a:xfrm>
          <a:prstGeom prst="rect">
            <a:avLst/>
          </a:prstGeom>
          <a:noFill/>
          <a:ln>
            <a:noFill/>
          </a:ln>
        </p:spPr>
        <p:txBody>
          <a:bodyPr anchorCtr="0" anchor="ctr" bIns="243825" lIns="243825" spcFirstLastPara="1" rIns="243825" wrap="square" tIns="243825">
            <a:noAutofit/>
          </a:bodyPr>
          <a:lstStyle>
            <a:lvl1pPr lvl="0" algn="r">
              <a:buNone/>
              <a:defRPr sz="2700">
                <a:solidFill>
                  <a:schemeClr val="dk2"/>
                </a:solidFill>
                <a:latin typeface="Lato"/>
                <a:ea typeface="Lato"/>
                <a:cs typeface="Lato"/>
                <a:sym typeface="Lato"/>
              </a:defRPr>
            </a:lvl1pPr>
            <a:lvl2pPr lvl="1" algn="r">
              <a:buNone/>
              <a:defRPr sz="2700">
                <a:solidFill>
                  <a:schemeClr val="dk2"/>
                </a:solidFill>
                <a:latin typeface="Lato"/>
                <a:ea typeface="Lato"/>
                <a:cs typeface="Lato"/>
                <a:sym typeface="Lato"/>
              </a:defRPr>
            </a:lvl2pPr>
            <a:lvl3pPr lvl="2" algn="r">
              <a:buNone/>
              <a:defRPr sz="2700">
                <a:solidFill>
                  <a:schemeClr val="dk2"/>
                </a:solidFill>
                <a:latin typeface="Lato"/>
                <a:ea typeface="Lato"/>
                <a:cs typeface="Lato"/>
                <a:sym typeface="Lato"/>
              </a:defRPr>
            </a:lvl3pPr>
            <a:lvl4pPr lvl="3" algn="r">
              <a:buNone/>
              <a:defRPr sz="2700">
                <a:solidFill>
                  <a:schemeClr val="dk2"/>
                </a:solidFill>
                <a:latin typeface="Lato"/>
                <a:ea typeface="Lato"/>
                <a:cs typeface="Lato"/>
                <a:sym typeface="Lato"/>
              </a:defRPr>
            </a:lvl4pPr>
            <a:lvl5pPr lvl="4" algn="r">
              <a:buNone/>
              <a:defRPr sz="2700">
                <a:solidFill>
                  <a:schemeClr val="dk2"/>
                </a:solidFill>
                <a:latin typeface="Lato"/>
                <a:ea typeface="Lato"/>
                <a:cs typeface="Lato"/>
                <a:sym typeface="Lato"/>
              </a:defRPr>
            </a:lvl5pPr>
            <a:lvl6pPr lvl="5" algn="r">
              <a:buNone/>
              <a:defRPr sz="2700">
                <a:solidFill>
                  <a:schemeClr val="dk2"/>
                </a:solidFill>
                <a:latin typeface="Lato"/>
                <a:ea typeface="Lato"/>
                <a:cs typeface="Lato"/>
                <a:sym typeface="Lato"/>
              </a:defRPr>
            </a:lvl6pPr>
            <a:lvl7pPr lvl="6" algn="r">
              <a:buNone/>
              <a:defRPr sz="2700">
                <a:solidFill>
                  <a:schemeClr val="dk2"/>
                </a:solidFill>
                <a:latin typeface="Lato"/>
                <a:ea typeface="Lato"/>
                <a:cs typeface="Lato"/>
                <a:sym typeface="Lato"/>
              </a:defRPr>
            </a:lvl7pPr>
            <a:lvl8pPr lvl="7" algn="r">
              <a:buNone/>
              <a:defRPr sz="2700">
                <a:solidFill>
                  <a:schemeClr val="dk2"/>
                </a:solidFill>
                <a:latin typeface="Lato"/>
                <a:ea typeface="Lato"/>
                <a:cs typeface="Lato"/>
                <a:sym typeface="Lato"/>
              </a:defRPr>
            </a:lvl8pPr>
            <a:lvl9pPr lvl="8" algn="r">
              <a:buNone/>
              <a:defRPr sz="27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1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1.jpg"/><Relationship Id="rId4" Type="http://schemas.openxmlformats.org/officeDocument/2006/relationships/image" Target="../media/image7.jpg"/><Relationship Id="rId5" Type="http://schemas.openxmlformats.org/officeDocument/2006/relationships/image" Target="../media/image12.jpg"/><Relationship Id="rId6"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7.jpg"/><Relationship Id="rId4" Type="http://schemas.openxmlformats.org/officeDocument/2006/relationships/image" Target="../media/image1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0.jpg"/><Relationship Id="rId4" Type="http://schemas.openxmlformats.org/officeDocument/2006/relationships/image" Target="../media/image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8.jpg"/><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hyperlink" Target="https://www.ada.gov/pcatoolkit/chap6toolkit.htm" TargetMode="External"/><Relationship Id="rId4" Type="http://schemas.openxmlformats.org/officeDocument/2006/relationships/hyperlink" Target="https://www.fhwa.dot.gov/environment/bicycle_pedestrian/resources/dwm.cfm" TargetMode="External"/><Relationship Id="rId9" Type="http://schemas.openxmlformats.org/officeDocument/2006/relationships/hyperlink" Target="http://atnetworkblog.blogspot.com/2012/03/pros-and-cons-of-truncated-domes-should.html" TargetMode="External"/><Relationship Id="rId5" Type="http://schemas.openxmlformats.org/officeDocument/2006/relationships/hyperlink" Target="https://www.access-board.gov/guidelines-and-standards/streets-sidewalks/public-rights-of-way/background/state-dot-curb-ramp-standard-drawings-with-detectable-warning-details" TargetMode="External"/><Relationship Id="rId6" Type="http://schemas.openxmlformats.org/officeDocument/2006/relationships/hyperlink" Target="https://www.access-board.gov/guidelines-and-standards/streets-sidewalks/public-rights-of-way/guidance-and-research/visual-detection-of-detectable-warning-materials" TargetMode="External"/><Relationship Id="rId7" Type="http://schemas.openxmlformats.org/officeDocument/2006/relationships/hyperlink" Target="https://www.simplemost.com/sidewalk-bumps/" TargetMode="External"/><Relationship Id="rId8" Type="http://schemas.openxmlformats.org/officeDocument/2006/relationships/hyperlink" Target="https://therantyhighwayman.blogspot.com/2015/02/tricky-tactiles.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comments" Target="../comments/comment2.xml"/><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comments" Target="../comments/commen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comments" Target="../comments/comment4.xml"/><Relationship Id="rId4" Type="http://schemas.openxmlformats.org/officeDocument/2006/relationships/hyperlink" Target="http://www.dsb.wa.gov/resources/dispellingmyths.shtml" TargetMode="External"/><Relationship Id="rId5" Type="http://schemas.openxmlformats.org/officeDocument/2006/relationships/hyperlink" Target="http://www.whitecaneday.org/canes/" TargetMode="External"/><Relationship Id="rId6" Type="http://schemas.openxmlformats.org/officeDocument/2006/relationships/image" Target="../media/image1.png"/><Relationship Id="rId7"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4.jpg"/><Relationship Id="rId4" Type="http://schemas.openxmlformats.org/officeDocument/2006/relationships/image" Target="../media/image8.jpg"/><Relationship Id="rId5" Type="http://schemas.openxmlformats.org/officeDocument/2006/relationships/hyperlink" Target="https://99percentinvisible.org/article/death-tactile-paving-chinas-precarious-paths-visually-impaired/"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cxnSp>
        <p:nvCxnSpPr>
          <p:cNvPr id="59" name="Google Shape;59;p13"/>
          <p:cNvCxnSpPr/>
          <p:nvPr/>
        </p:nvCxnSpPr>
        <p:spPr>
          <a:xfrm>
            <a:off x="1498741" y="-1748367"/>
            <a:ext cx="0" cy="0"/>
          </a:xfrm>
          <a:prstGeom prst="straightConnector1">
            <a:avLst/>
          </a:prstGeom>
          <a:noFill/>
          <a:ln>
            <a:noFill/>
          </a:ln>
        </p:spPr>
      </p:cxnSp>
      <p:cxnSp>
        <p:nvCxnSpPr>
          <p:cNvPr id="60" name="Google Shape;60;p13"/>
          <p:cNvCxnSpPr/>
          <p:nvPr/>
        </p:nvCxnSpPr>
        <p:spPr>
          <a:xfrm>
            <a:off x="1498741" y="-1748367"/>
            <a:ext cx="0" cy="0"/>
          </a:xfrm>
          <a:prstGeom prst="straightConnector1">
            <a:avLst/>
          </a:prstGeom>
          <a:noFill/>
          <a:ln>
            <a:noFill/>
          </a:ln>
        </p:spPr>
      </p:cxnSp>
      <p:sp>
        <p:nvSpPr>
          <p:cNvPr id="61" name="Google Shape;61;p13"/>
          <p:cNvSpPr/>
          <p:nvPr/>
        </p:nvSpPr>
        <p:spPr>
          <a:xfrm>
            <a:off x="13759476" y="3943300"/>
            <a:ext cx="9361500" cy="861600"/>
          </a:xfrm>
          <a:prstGeom prst="rect">
            <a:avLst/>
          </a:prstGeom>
          <a:noFill/>
          <a:ln>
            <a:noFill/>
          </a:ln>
        </p:spPr>
        <p:txBody>
          <a:bodyPr anchorCtr="0" anchor="ctr" bIns="121900" lIns="243775" spcFirstLastPara="1" rIns="243775" wrap="square" tIns="121900">
            <a:noAutofit/>
          </a:bodyPr>
          <a:lstStyle/>
          <a:p>
            <a:pPr indent="0" lvl="0" marL="0" marR="0" rtl="0" algn="l">
              <a:lnSpc>
                <a:spcPct val="100000"/>
              </a:lnSpc>
              <a:spcBef>
                <a:spcPts val="0"/>
              </a:spcBef>
              <a:spcAft>
                <a:spcPts val="0"/>
              </a:spcAft>
              <a:buClr>
                <a:schemeClr val="dk1"/>
              </a:buClr>
              <a:buFont typeface="Montserrat"/>
              <a:buNone/>
            </a:pPr>
            <a:r>
              <a:rPr b="0" i="0" lang="en-US" sz="3000" u="none" cap="none" strike="noStrike">
                <a:solidFill>
                  <a:schemeClr val="dk1"/>
                </a:solidFill>
                <a:latin typeface="Montserrat"/>
                <a:ea typeface="Montserrat"/>
                <a:cs typeface="Montserrat"/>
                <a:sym typeface="Montserrat"/>
              </a:rPr>
              <a:t>Designed and presented by: </a:t>
            </a:r>
            <a:r>
              <a:rPr lang="en-US" sz="3000">
                <a:solidFill>
                  <a:schemeClr val="dk1"/>
                </a:solidFill>
                <a:latin typeface="Montserrat"/>
                <a:ea typeface="Montserrat"/>
                <a:cs typeface="Montserrat"/>
                <a:sym typeface="Montserrat"/>
              </a:rPr>
              <a:t>Liz and Sai</a:t>
            </a:r>
            <a:endParaRPr/>
          </a:p>
        </p:txBody>
      </p:sp>
      <p:sp>
        <p:nvSpPr>
          <p:cNvPr id="62" name="Google Shape;62;p13"/>
          <p:cNvSpPr/>
          <p:nvPr/>
        </p:nvSpPr>
        <p:spPr>
          <a:xfrm>
            <a:off x="975475" y="180700"/>
            <a:ext cx="6931200" cy="5846400"/>
          </a:xfrm>
          <a:prstGeom prst="rect">
            <a:avLst/>
          </a:prstGeom>
          <a:noFill/>
          <a:ln>
            <a:noFill/>
          </a:ln>
        </p:spPr>
        <p:txBody>
          <a:bodyPr anchorCtr="0" anchor="ctr" bIns="121900" lIns="243775" spcFirstLastPara="1" rIns="243775" wrap="square" tIns="121900">
            <a:noAutofit/>
          </a:bodyPr>
          <a:lstStyle/>
          <a:p>
            <a:pPr indent="0" lvl="0" marL="0" marR="0" rtl="0" algn="l">
              <a:lnSpc>
                <a:spcPct val="100000"/>
              </a:lnSpc>
              <a:spcBef>
                <a:spcPts val="0"/>
              </a:spcBef>
              <a:spcAft>
                <a:spcPts val="0"/>
              </a:spcAft>
              <a:buClr>
                <a:schemeClr val="dk1"/>
              </a:buClr>
              <a:buFont typeface="Montserrat"/>
              <a:buNone/>
            </a:pPr>
            <a:r>
              <a:rPr b="1" lang="en-US" sz="7200">
                <a:solidFill>
                  <a:schemeClr val="dk1"/>
                </a:solidFill>
                <a:latin typeface="Montserrat"/>
                <a:ea typeface="Montserrat"/>
                <a:cs typeface="Montserrat"/>
                <a:sym typeface="Montserrat"/>
              </a:rPr>
              <a:t>Detectable</a:t>
            </a:r>
            <a:endParaRPr b="1" sz="72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Font typeface="Montserrat"/>
              <a:buNone/>
            </a:pPr>
            <a:r>
              <a:rPr b="1" lang="en-US" sz="7200">
                <a:solidFill>
                  <a:schemeClr val="dk1"/>
                </a:solidFill>
                <a:latin typeface="Montserrat"/>
                <a:ea typeface="Montserrat"/>
                <a:cs typeface="Montserrat"/>
                <a:sym typeface="Montserrat"/>
              </a:rPr>
              <a:t>Warning</a:t>
            </a:r>
            <a:endParaRPr b="1" sz="72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Font typeface="Montserrat"/>
              <a:buNone/>
            </a:pPr>
            <a:r>
              <a:rPr b="1" lang="en-US" sz="7200">
                <a:solidFill>
                  <a:schemeClr val="dk1"/>
                </a:solidFill>
                <a:latin typeface="Montserrat"/>
                <a:ea typeface="Montserrat"/>
                <a:cs typeface="Montserrat"/>
                <a:sym typeface="Montserrat"/>
              </a:rPr>
              <a:t>Tiles </a:t>
            </a:r>
            <a:endParaRPr sz="7200"/>
          </a:p>
        </p:txBody>
      </p:sp>
      <p:pic>
        <p:nvPicPr>
          <p:cNvPr id="63" name="Google Shape;63;p13"/>
          <p:cNvPicPr preferRelativeResize="0"/>
          <p:nvPr/>
        </p:nvPicPr>
        <p:blipFill rotWithShape="1">
          <a:blip r:embed="rId4">
            <a:alphaModFix/>
          </a:blip>
          <a:srcRect b="0" l="12335" r="43308" t="4205"/>
          <a:stretch/>
        </p:blipFill>
        <p:spPr>
          <a:xfrm rot="-5400000">
            <a:off x="7983638" y="-2815938"/>
            <a:ext cx="8522675" cy="24541201"/>
          </a:xfrm>
          <a:prstGeom prst="rect">
            <a:avLst/>
          </a:prstGeom>
          <a:noFill/>
          <a:ln>
            <a:noFill/>
          </a:ln>
        </p:spPr>
      </p:pic>
      <p:sp>
        <p:nvSpPr>
          <p:cNvPr id="64" name="Google Shape;64;p13"/>
          <p:cNvSpPr txBox="1"/>
          <p:nvPr/>
        </p:nvSpPr>
        <p:spPr>
          <a:xfrm>
            <a:off x="22658700" y="2671275"/>
            <a:ext cx="18101700" cy="21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txBox="1"/>
          <p:nvPr/>
        </p:nvSpPr>
        <p:spPr>
          <a:xfrm>
            <a:off x="8111950" y="-2105000"/>
            <a:ext cx="19591800" cy="22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txBox="1"/>
          <p:nvPr/>
        </p:nvSpPr>
        <p:spPr>
          <a:xfrm>
            <a:off x="6160975" y="-1386225"/>
            <a:ext cx="19591800" cy="22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2"/>
          <p:cNvSpPr txBox="1"/>
          <p:nvPr/>
        </p:nvSpPr>
        <p:spPr>
          <a:xfrm>
            <a:off x="1575025" y="817275"/>
            <a:ext cx="20859900" cy="128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Font typeface="Montserrat"/>
              <a:buNone/>
            </a:pPr>
            <a:r>
              <a:rPr lang="en-US" sz="7200">
                <a:solidFill>
                  <a:schemeClr val="dk2"/>
                </a:solidFill>
                <a:latin typeface="Montserrat"/>
                <a:ea typeface="Montserrat"/>
                <a:cs typeface="Montserrat"/>
                <a:sym typeface="Montserrat"/>
              </a:rPr>
              <a:t>Why do they have different color?</a:t>
            </a:r>
            <a:endParaRPr sz="7200">
              <a:solidFill>
                <a:schemeClr val="dk2"/>
              </a:solidFill>
              <a:latin typeface="Montserrat"/>
              <a:ea typeface="Montserrat"/>
              <a:cs typeface="Montserrat"/>
              <a:sym typeface="Montserrat"/>
            </a:endParaRPr>
          </a:p>
        </p:txBody>
      </p:sp>
      <p:sp>
        <p:nvSpPr>
          <p:cNvPr id="158" name="Google Shape;158;p22"/>
          <p:cNvSpPr txBox="1"/>
          <p:nvPr/>
        </p:nvSpPr>
        <p:spPr>
          <a:xfrm>
            <a:off x="1753525" y="2653200"/>
            <a:ext cx="20238000" cy="35715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2"/>
              </a:buClr>
              <a:buFont typeface="Montserrat"/>
              <a:buNone/>
            </a:pPr>
            <a:r>
              <a:rPr lang="en-US" sz="3600">
                <a:solidFill>
                  <a:schemeClr val="dk2"/>
                </a:solidFill>
                <a:latin typeface="Montserrat"/>
                <a:ea typeface="Montserrat"/>
                <a:cs typeface="Montserrat"/>
                <a:sym typeface="Montserrat"/>
              </a:rPr>
              <a:t>The ADA (Americans with Disabilities Act) does not have a set color requirement for tactile raised warning systems. </a:t>
            </a:r>
            <a:br>
              <a:rPr lang="en-US" sz="2400">
                <a:solidFill>
                  <a:schemeClr val="dk1"/>
                </a:solidFill>
                <a:latin typeface="Montserrat"/>
                <a:ea typeface="Montserrat"/>
                <a:cs typeface="Montserrat"/>
                <a:sym typeface="Montserrat"/>
              </a:rPr>
            </a:br>
            <a:r>
              <a:rPr lang="en-US" sz="2400">
                <a:solidFill>
                  <a:schemeClr val="dk1"/>
                </a:solidFill>
                <a:latin typeface="Montserrat"/>
                <a:ea typeface="Montserrat"/>
                <a:cs typeface="Montserrat"/>
                <a:sym typeface="Montserrat"/>
              </a:rPr>
              <a:t>What this means is that municipalities, businesses, and other parties are responsible for ensuring tactile warning surfaces are installed where required by federal laws, and that </a:t>
            </a:r>
            <a:r>
              <a:rPr b="1" lang="en-US" sz="2400">
                <a:solidFill>
                  <a:schemeClr val="dk1"/>
                </a:solidFill>
                <a:latin typeface="Montserrat"/>
                <a:ea typeface="Montserrat"/>
                <a:cs typeface="Montserrat"/>
                <a:sym typeface="Montserrat"/>
              </a:rPr>
              <a:t>they are essentially free to choose any color or combination of colors they desire, so long as the colors contrast with the surrounding surfaces</a:t>
            </a:r>
            <a:r>
              <a:rPr lang="en-US" sz="2400">
                <a:solidFill>
                  <a:schemeClr val="dk1"/>
                </a:solidFill>
                <a:latin typeface="Montserrat"/>
                <a:ea typeface="Montserrat"/>
                <a:cs typeface="Montserrat"/>
                <a:sym typeface="Montserrat"/>
              </a:rPr>
              <a:t>.</a:t>
            </a:r>
            <a:endParaRPr/>
          </a:p>
        </p:txBody>
      </p:sp>
      <p:pic>
        <p:nvPicPr>
          <p:cNvPr id="159" name="Google Shape;159;p22"/>
          <p:cNvPicPr preferRelativeResize="0"/>
          <p:nvPr/>
        </p:nvPicPr>
        <p:blipFill rotWithShape="1">
          <a:blip r:embed="rId3">
            <a:alphaModFix/>
          </a:blip>
          <a:srcRect b="17268" l="15254" r="14869" t="14718"/>
          <a:stretch/>
        </p:blipFill>
        <p:spPr>
          <a:xfrm>
            <a:off x="1879200" y="6224700"/>
            <a:ext cx="5620701" cy="3745674"/>
          </a:xfrm>
          <a:prstGeom prst="rect">
            <a:avLst/>
          </a:prstGeom>
          <a:noFill/>
          <a:ln>
            <a:noFill/>
          </a:ln>
        </p:spPr>
      </p:pic>
      <p:pic>
        <p:nvPicPr>
          <p:cNvPr id="160" name="Google Shape;160;p22"/>
          <p:cNvPicPr preferRelativeResize="0"/>
          <p:nvPr/>
        </p:nvPicPr>
        <p:blipFill rotWithShape="1">
          <a:blip r:embed="rId4">
            <a:alphaModFix/>
          </a:blip>
          <a:srcRect b="16562" l="0" r="0" t="0"/>
          <a:stretch/>
        </p:blipFill>
        <p:spPr>
          <a:xfrm>
            <a:off x="7733125" y="6224700"/>
            <a:ext cx="5620701" cy="3745675"/>
          </a:xfrm>
          <a:prstGeom prst="rect">
            <a:avLst/>
          </a:prstGeom>
          <a:noFill/>
          <a:ln>
            <a:noFill/>
          </a:ln>
        </p:spPr>
      </p:pic>
      <p:pic>
        <p:nvPicPr>
          <p:cNvPr id="161" name="Google Shape;161;p22"/>
          <p:cNvPicPr preferRelativeResize="0"/>
          <p:nvPr/>
        </p:nvPicPr>
        <p:blipFill rotWithShape="1">
          <a:blip r:embed="rId5">
            <a:alphaModFix/>
          </a:blip>
          <a:srcRect b="11111" l="0" r="0" t="0"/>
          <a:stretch/>
        </p:blipFill>
        <p:spPr>
          <a:xfrm>
            <a:off x="13587050" y="6224700"/>
            <a:ext cx="5620701" cy="3745676"/>
          </a:xfrm>
          <a:prstGeom prst="rect">
            <a:avLst/>
          </a:prstGeom>
          <a:noFill/>
          <a:ln>
            <a:noFill/>
          </a:ln>
        </p:spPr>
      </p:pic>
      <p:pic>
        <p:nvPicPr>
          <p:cNvPr id="162" name="Google Shape;162;p22"/>
          <p:cNvPicPr preferRelativeResize="0"/>
          <p:nvPr/>
        </p:nvPicPr>
        <p:blipFill>
          <a:blip r:embed="rId6">
            <a:alphaModFix/>
          </a:blip>
          <a:stretch>
            <a:fillRect/>
          </a:stretch>
        </p:blipFill>
        <p:spPr>
          <a:xfrm>
            <a:off x="19440975" y="6224700"/>
            <a:ext cx="3701277" cy="3745675"/>
          </a:xfrm>
          <a:prstGeom prst="rect">
            <a:avLst/>
          </a:prstGeom>
          <a:noFill/>
          <a:ln>
            <a:noFill/>
          </a:ln>
        </p:spPr>
      </p:pic>
      <p:sp>
        <p:nvSpPr>
          <p:cNvPr id="163" name="Google Shape;163;p22"/>
          <p:cNvSpPr txBox="1"/>
          <p:nvPr/>
        </p:nvSpPr>
        <p:spPr>
          <a:xfrm>
            <a:off x="1753625" y="9970375"/>
            <a:ext cx="20238000" cy="30000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US" sz="3600">
                <a:solidFill>
                  <a:schemeClr val="dk2"/>
                </a:solidFill>
                <a:latin typeface="Montserrat"/>
                <a:ea typeface="Montserrat"/>
                <a:cs typeface="Montserrat"/>
                <a:sym typeface="Montserrat"/>
              </a:rPr>
              <a:t>The use of these colors is often for aesthetic reasons and, typically, does not have any specific role or purpose tied to the color.</a:t>
            </a:r>
            <a:endParaRPr/>
          </a:p>
        </p:txBody>
      </p:sp>
      <p:sp>
        <p:nvSpPr>
          <p:cNvPr id="164" name="Google Shape;164;p22"/>
          <p:cNvSpPr txBox="1"/>
          <p:nvPr/>
        </p:nvSpPr>
        <p:spPr>
          <a:xfrm>
            <a:off x="1829725" y="9970375"/>
            <a:ext cx="9891600" cy="54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t>Photo source: </a:t>
            </a:r>
            <a:r>
              <a:rPr lang="en-US" sz="1800"/>
              <a:t>https://commons.wikimedia.org/wiki/Category:Tactile_paving_in_New_York_City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3"/>
          <p:cNvSpPr txBox="1"/>
          <p:nvPr/>
        </p:nvSpPr>
        <p:spPr>
          <a:xfrm>
            <a:off x="1575025" y="817275"/>
            <a:ext cx="20859900" cy="128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Font typeface="Montserrat"/>
              <a:buNone/>
            </a:pPr>
            <a:r>
              <a:rPr lang="en-US" sz="7200">
                <a:solidFill>
                  <a:schemeClr val="dk2"/>
                </a:solidFill>
                <a:latin typeface="Montserrat"/>
                <a:ea typeface="Montserrat"/>
                <a:cs typeface="Montserrat"/>
                <a:sym typeface="Montserrat"/>
              </a:rPr>
              <a:t>Does the Choice of Color Really Matter?</a:t>
            </a:r>
            <a:endParaRPr sz="7200">
              <a:solidFill>
                <a:schemeClr val="dk2"/>
              </a:solidFill>
              <a:latin typeface="Montserrat"/>
              <a:ea typeface="Montserrat"/>
              <a:cs typeface="Montserrat"/>
              <a:sym typeface="Montserrat"/>
            </a:endParaRPr>
          </a:p>
        </p:txBody>
      </p:sp>
      <p:sp>
        <p:nvSpPr>
          <p:cNvPr id="170" name="Google Shape;170;p23"/>
          <p:cNvSpPr txBox="1"/>
          <p:nvPr/>
        </p:nvSpPr>
        <p:spPr>
          <a:xfrm>
            <a:off x="1753525" y="2377538"/>
            <a:ext cx="20238000" cy="45417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2"/>
              </a:buClr>
              <a:buFont typeface="Montserrat"/>
              <a:buNone/>
            </a:pPr>
            <a:r>
              <a:rPr lang="en-US" sz="3600">
                <a:solidFill>
                  <a:schemeClr val="dk2"/>
                </a:solidFill>
                <a:latin typeface="Montserrat"/>
                <a:ea typeface="Montserrat"/>
                <a:cs typeface="Montserrat"/>
                <a:sym typeface="Montserrat"/>
              </a:rPr>
              <a:t>In 2000, the U.S. Access Board published Detectable Warnings: Synthesis of U.S. and International Practice, a report indicating that "safety yellow is a color that is standardized for use as a warning in the pedestrian-highway environment."</a:t>
            </a:r>
            <a:endParaRPr sz="3600">
              <a:solidFill>
                <a:schemeClr val="dk2"/>
              </a:solidFill>
              <a:latin typeface="Montserrat"/>
              <a:ea typeface="Montserrat"/>
              <a:cs typeface="Montserrat"/>
              <a:sym typeface="Montserrat"/>
            </a:endParaRPr>
          </a:p>
          <a:p>
            <a:pPr indent="0" lvl="0" marL="0" rtl="0" algn="l">
              <a:lnSpc>
                <a:spcPct val="150000"/>
              </a:lnSpc>
              <a:spcBef>
                <a:spcPts val="0"/>
              </a:spcBef>
              <a:spcAft>
                <a:spcPts val="0"/>
              </a:spcAft>
              <a:buClr>
                <a:schemeClr val="dk2"/>
              </a:buClr>
              <a:buFont typeface="Montserrat"/>
              <a:buNone/>
            </a:pPr>
            <a:r>
              <a:rPr b="1" lang="en-US" sz="2400">
                <a:solidFill>
                  <a:schemeClr val="dk1"/>
                </a:solidFill>
                <a:latin typeface="Montserrat"/>
                <a:ea typeface="Montserrat"/>
                <a:cs typeface="Montserrat"/>
                <a:sym typeface="Montserrat"/>
              </a:rPr>
              <a:t>Yellow and white could be seen at the farthest distances</a:t>
            </a:r>
            <a:r>
              <a:rPr lang="en-US" sz="2400">
                <a:solidFill>
                  <a:schemeClr val="dk1"/>
                </a:solidFill>
                <a:latin typeface="Montserrat"/>
                <a:ea typeface="Montserrat"/>
                <a:cs typeface="Montserrat"/>
                <a:sym typeface="Montserrat"/>
              </a:rPr>
              <a:t>, in most cases, the width of a residential street, 32 to 45 feet [9 to 14 meters]. It seems that low-vision persons do notice the yellow color on signposts and curbs.</a:t>
            </a:r>
            <a:r>
              <a:rPr b="1" lang="en-US" sz="2400">
                <a:solidFill>
                  <a:schemeClr val="dk1"/>
                </a:solidFill>
                <a:latin typeface="Montserrat"/>
                <a:ea typeface="Montserrat"/>
                <a:cs typeface="Montserrat"/>
                <a:sym typeface="Montserrat"/>
              </a:rPr>
              <a:t> Since all crosswalk lines are painted white, it seems to make sense that domed ramps should be yellow to provide the necessary contrast.</a:t>
            </a:r>
            <a:endParaRPr/>
          </a:p>
        </p:txBody>
      </p:sp>
      <p:pic>
        <p:nvPicPr>
          <p:cNvPr id="171" name="Google Shape;171;p23"/>
          <p:cNvPicPr preferRelativeResize="0"/>
          <p:nvPr/>
        </p:nvPicPr>
        <p:blipFill>
          <a:blip r:embed="rId3">
            <a:alphaModFix/>
          </a:blip>
          <a:stretch>
            <a:fillRect/>
          </a:stretch>
        </p:blipFill>
        <p:spPr>
          <a:xfrm>
            <a:off x="6454900" y="7194900"/>
            <a:ext cx="11100150" cy="6197725"/>
          </a:xfrm>
          <a:prstGeom prst="rect">
            <a:avLst/>
          </a:prstGeom>
          <a:noFill/>
          <a:ln>
            <a:noFill/>
          </a:ln>
        </p:spPr>
      </p:pic>
      <p:sp>
        <p:nvSpPr>
          <p:cNvPr id="172" name="Google Shape;172;p23"/>
          <p:cNvSpPr txBox="1"/>
          <p:nvPr/>
        </p:nvSpPr>
        <p:spPr>
          <a:xfrm>
            <a:off x="6454900" y="6632950"/>
            <a:ext cx="14463600" cy="68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t>Photo source: https://www.fhwa.dot.gov/environment/bicycle_pedestrian/publications/accessible_shared_streets/#legal</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4"/>
          <p:cNvSpPr txBox="1"/>
          <p:nvPr/>
        </p:nvSpPr>
        <p:spPr>
          <a:xfrm>
            <a:off x="10543174" y="9612375"/>
            <a:ext cx="11644500" cy="21237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Font typeface="Montserrat"/>
              <a:buNone/>
            </a:pPr>
            <a:r>
              <a:rPr lang="en-US" sz="2800">
                <a:solidFill>
                  <a:srgbClr val="FF0000"/>
                </a:solidFill>
                <a:latin typeface="Montserrat"/>
                <a:ea typeface="Montserrat"/>
                <a:cs typeface="Montserrat"/>
                <a:sym typeface="Montserrat"/>
              </a:rPr>
              <a:t>Defining a common code of textures is a challenge in older cities, where an array of pathway patterns already exists. </a:t>
            </a:r>
            <a:endParaRPr sz="2800">
              <a:solidFill>
                <a:srgbClr val="FF0000"/>
              </a:solidFill>
              <a:latin typeface="Montserrat"/>
              <a:ea typeface="Montserrat"/>
              <a:cs typeface="Montserrat"/>
              <a:sym typeface="Montserrat"/>
            </a:endParaRPr>
          </a:p>
          <a:p>
            <a:pPr indent="0" lvl="0" marL="0" marR="0" rtl="0" algn="l">
              <a:lnSpc>
                <a:spcPct val="150000"/>
              </a:lnSpc>
              <a:spcBef>
                <a:spcPts val="0"/>
              </a:spcBef>
              <a:spcAft>
                <a:spcPts val="0"/>
              </a:spcAft>
              <a:buClr>
                <a:schemeClr val="dk1"/>
              </a:buClr>
              <a:buFont typeface="Montserrat"/>
              <a:buNone/>
            </a:pPr>
            <a:r>
              <a:rPr lang="en-US" sz="2800">
                <a:solidFill>
                  <a:srgbClr val="FF0000"/>
                </a:solidFill>
                <a:latin typeface="Montserrat"/>
                <a:ea typeface="Montserrat"/>
                <a:cs typeface="Montserrat"/>
                <a:sym typeface="Montserrat"/>
              </a:rPr>
              <a:t>At left, ventilation grates on a New York City sidewalk</a:t>
            </a:r>
            <a:endParaRPr/>
          </a:p>
        </p:txBody>
      </p:sp>
      <p:sp>
        <p:nvSpPr>
          <p:cNvPr id="178" name="Google Shape;178;p24"/>
          <p:cNvSpPr txBox="1"/>
          <p:nvPr/>
        </p:nvSpPr>
        <p:spPr>
          <a:xfrm>
            <a:off x="1575025" y="1130400"/>
            <a:ext cx="7765500" cy="1352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2"/>
              </a:buClr>
              <a:buFont typeface="Montserrat"/>
              <a:buNone/>
            </a:pPr>
            <a:r>
              <a:rPr b="1" lang="en-US" sz="12500">
                <a:solidFill>
                  <a:schemeClr val="dk2"/>
                </a:solidFill>
                <a:latin typeface="Montserrat"/>
                <a:ea typeface="Montserrat"/>
                <a:cs typeface="Montserrat"/>
                <a:sym typeface="Montserrat"/>
              </a:rPr>
              <a:t>Tactile jumble</a:t>
            </a:r>
            <a:endParaRPr b="1" sz="12500"/>
          </a:p>
        </p:txBody>
      </p:sp>
      <p:pic>
        <p:nvPicPr>
          <p:cNvPr id="179" name="Google Shape;179;p24"/>
          <p:cNvPicPr preferRelativeResize="0"/>
          <p:nvPr/>
        </p:nvPicPr>
        <p:blipFill rotWithShape="1">
          <a:blip r:embed="rId3">
            <a:alphaModFix/>
          </a:blip>
          <a:srcRect b="33257" l="6357" r="14572" t="0"/>
          <a:stretch/>
        </p:blipFill>
        <p:spPr>
          <a:xfrm>
            <a:off x="9926400" y="0"/>
            <a:ext cx="14460778" cy="9154351"/>
          </a:xfrm>
          <a:prstGeom prst="rect">
            <a:avLst/>
          </a:prstGeom>
          <a:noFill/>
          <a:ln>
            <a:noFill/>
          </a:ln>
        </p:spPr>
      </p:pic>
      <p:pic>
        <p:nvPicPr>
          <p:cNvPr id="180" name="Google Shape;180;p24"/>
          <p:cNvPicPr preferRelativeResize="0"/>
          <p:nvPr/>
        </p:nvPicPr>
        <p:blipFill>
          <a:blip r:embed="rId4">
            <a:alphaModFix/>
          </a:blip>
          <a:stretch>
            <a:fillRect/>
          </a:stretch>
        </p:blipFill>
        <p:spPr>
          <a:xfrm>
            <a:off x="0" y="6271200"/>
            <a:ext cx="9926401" cy="74448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5"/>
          <p:cNvSpPr txBox="1"/>
          <p:nvPr/>
        </p:nvSpPr>
        <p:spPr>
          <a:xfrm>
            <a:off x="1575029" y="2952700"/>
            <a:ext cx="7113900" cy="1095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1"/>
              </a:buClr>
              <a:buFont typeface="Arial"/>
              <a:buNone/>
            </a:pPr>
            <a:r>
              <a:rPr lang="en-US" sz="7200">
                <a:solidFill>
                  <a:schemeClr val="accent1"/>
                </a:solidFill>
                <a:latin typeface="Montserrat"/>
                <a:ea typeface="Montserrat"/>
                <a:cs typeface="Montserrat"/>
                <a:sym typeface="Montserrat"/>
              </a:rPr>
              <a:t>Common complaints</a:t>
            </a:r>
            <a:endParaRPr sz="7200">
              <a:latin typeface="Montserrat"/>
              <a:ea typeface="Montserrat"/>
              <a:cs typeface="Montserrat"/>
              <a:sym typeface="Montserrat"/>
            </a:endParaRPr>
          </a:p>
        </p:txBody>
      </p:sp>
      <p:sp>
        <p:nvSpPr>
          <p:cNvPr id="186" name="Google Shape;186;p25"/>
          <p:cNvSpPr txBox="1"/>
          <p:nvPr/>
        </p:nvSpPr>
        <p:spPr>
          <a:xfrm>
            <a:off x="1638300" y="5678800"/>
            <a:ext cx="8782200" cy="62064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2"/>
              </a:buClr>
              <a:buFont typeface="Montserrat"/>
              <a:buNone/>
            </a:pPr>
            <a:r>
              <a:rPr lang="en-US" sz="2800">
                <a:solidFill>
                  <a:srgbClr val="FF0000"/>
                </a:solidFill>
                <a:latin typeface="Montserrat"/>
                <a:ea typeface="Montserrat"/>
                <a:cs typeface="Montserrat"/>
                <a:sym typeface="Montserrat"/>
              </a:rPr>
              <a:t>Some wheelchair users experience </a:t>
            </a:r>
            <a:r>
              <a:rPr b="1" lang="en-US" sz="2800">
                <a:solidFill>
                  <a:srgbClr val="FF0000"/>
                </a:solidFill>
                <a:latin typeface="Montserrat"/>
                <a:ea typeface="Montserrat"/>
                <a:cs typeface="Montserrat"/>
                <a:sym typeface="Montserrat"/>
              </a:rPr>
              <a:t>increased resistance</a:t>
            </a:r>
            <a:r>
              <a:rPr lang="en-US" sz="2800">
                <a:solidFill>
                  <a:srgbClr val="FF0000"/>
                </a:solidFill>
                <a:latin typeface="Montserrat"/>
                <a:ea typeface="Montserrat"/>
                <a:cs typeface="Montserrat"/>
                <a:sym typeface="Montserrat"/>
              </a:rPr>
              <a:t> on curb ramps</a:t>
            </a:r>
            <a:endParaRPr sz="2800">
              <a:solidFill>
                <a:srgbClr val="FF0000"/>
              </a:solidFill>
              <a:latin typeface="Montserrat"/>
              <a:ea typeface="Montserrat"/>
              <a:cs typeface="Montserrat"/>
              <a:sym typeface="Montserrat"/>
            </a:endParaRPr>
          </a:p>
          <a:p>
            <a:pPr indent="0" lvl="0" marL="0" marR="0" rtl="0" algn="l">
              <a:lnSpc>
                <a:spcPct val="150000"/>
              </a:lnSpc>
              <a:spcBef>
                <a:spcPts val="0"/>
              </a:spcBef>
              <a:spcAft>
                <a:spcPts val="0"/>
              </a:spcAft>
              <a:buClr>
                <a:schemeClr val="dk2"/>
              </a:buClr>
              <a:buFont typeface="Montserrat"/>
              <a:buNone/>
            </a:pPr>
            <a:r>
              <a:t/>
            </a:r>
            <a:endParaRPr sz="2800">
              <a:solidFill>
                <a:srgbClr val="FF0000"/>
              </a:solidFill>
              <a:latin typeface="Montserrat"/>
              <a:ea typeface="Montserrat"/>
              <a:cs typeface="Montserrat"/>
              <a:sym typeface="Montserrat"/>
            </a:endParaRPr>
          </a:p>
          <a:p>
            <a:pPr indent="0" lvl="0" marL="0" marR="0" rtl="0" algn="l">
              <a:lnSpc>
                <a:spcPct val="150000"/>
              </a:lnSpc>
              <a:spcBef>
                <a:spcPts val="0"/>
              </a:spcBef>
              <a:spcAft>
                <a:spcPts val="0"/>
              </a:spcAft>
              <a:buClr>
                <a:schemeClr val="dk2"/>
              </a:buClr>
              <a:buFont typeface="Montserrat"/>
              <a:buNone/>
            </a:pPr>
            <a:r>
              <a:rPr lang="en-US" sz="2800">
                <a:solidFill>
                  <a:srgbClr val="FF0000"/>
                </a:solidFill>
                <a:latin typeface="Montserrat"/>
                <a:ea typeface="Montserrat"/>
                <a:cs typeface="Montserrat"/>
                <a:sym typeface="Montserrat"/>
              </a:rPr>
              <a:t>Vibration of wheelchair as a result of tiles </a:t>
            </a:r>
            <a:br>
              <a:rPr lang="en-US" sz="2800">
                <a:solidFill>
                  <a:srgbClr val="FF0000"/>
                </a:solidFill>
                <a:latin typeface="Montserrat"/>
                <a:ea typeface="Montserrat"/>
                <a:cs typeface="Montserrat"/>
                <a:sym typeface="Montserrat"/>
              </a:rPr>
            </a:br>
            <a:r>
              <a:rPr lang="en-US" sz="2800">
                <a:solidFill>
                  <a:srgbClr val="FF0000"/>
                </a:solidFill>
                <a:latin typeface="Montserrat"/>
                <a:ea typeface="Montserrat"/>
                <a:cs typeface="Montserrat"/>
                <a:sym typeface="Montserrat"/>
              </a:rPr>
              <a:t>often causes </a:t>
            </a:r>
            <a:r>
              <a:rPr b="1" lang="en-US" sz="2800">
                <a:solidFill>
                  <a:srgbClr val="FF0000"/>
                </a:solidFill>
                <a:latin typeface="Montserrat"/>
                <a:ea typeface="Montserrat"/>
                <a:cs typeface="Montserrat"/>
                <a:sym typeface="Montserrat"/>
              </a:rPr>
              <a:t>discomfort to people with </a:t>
            </a:r>
            <a:br>
              <a:rPr b="1" lang="en-US" sz="2800">
                <a:solidFill>
                  <a:srgbClr val="FF0000"/>
                </a:solidFill>
                <a:latin typeface="Montserrat"/>
                <a:ea typeface="Montserrat"/>
                <a:cs typeface="Montserrat"/>
                <a:sym typeface="Montserrat"/>
              </a:rPr>
            </a:br>
            <a:r>
              <a:rPr b="1" lang="en-US" sz="2800">
                <a:solidFill>
                  <a:srgbClr val="FF0000"/>
                </a:solidFill>
                <a:latin typeface="Montserrat"/>
                <a:ea typeface="Montserrat"/>
                <a:cs typeface="Montserrat"/>
                <a:sym typeface="Montserrat"/>
              </a:rPr>
              <a:t>spinal cord injuries</a:t>
            </a:r>
            <a:endParaRPr b="1" sz="2800">
              <a:solidFill>
                <a:srgbClr val="FF0000"/>
              </a:solidFill>
              <a:latin typeface="Montserrat"/>
              <a:ea typeface="Montserrat"/>
              <a:cs typeface="Montserrat"/>
              <a:sym typeface="Montserrat"/>
            </a:endParaRPr>
          </a:p>
          <a:p>
            <a:pPr indent="0" lvl="0" marL="0" marR="0" rtl="0" algn="l">
              <a:lnSpc>
                <a:spcPct val="150000"/>
              </a:lnSpc>
              <a:spcBef>
                <a:spcPts val="0"/>
              </a:spcBef>
              <a:spcAft>
                <a:spcPts val="0"/>
              </a:spcAft>
              <a:buClr>
                <a:schemeClr val="dk2"/>
              </a:buClr>
              <a:buFont typeface="Montserrat"/>
              <a:buNone/>
            </a:pPr>
            <a:r>
              <a:t/>
            </a:r>
            <a:endParaRPr sz="2800">
              <a:solidFill>
                <a:srgbClr val="FF0000"/>
              </a:solidFill>
              <a:latin typeface="Montserrat"/>
              <a:ea typeface="Montserrat"/>
              <a:cs typeface="Montserrat"/>
              <a:sym typeface="Montserrat"/>
            </a:endParaRPr>
          </a:p>
          <a:p>
            <a:pPr indent="0" lvl="0" marL="0" rtl="0" algn="l">
              <a:lnSpc>
                <a:spcPct val="150000"/>
              </a:lnSpc>
              <a:spcBef>
                <a:spcPts val="0"/>
              </a:spcBef>
              <a:spcAft>
                <a:spcPts val="0"/>
              </a:spcAft>
              <a:buClr>
                <a:schemeClr val="dk2"/>
              </a:buClr>
              <a:buFont typeface="Montserrat"/>
              <a:buNone/>
            </a:pPr>
            <a:r>
              <a:rPr lang="en-US" sz="2800">
                <a:solidFill>
                  <a:srgbClr val="FF0000"/>
                </a:solidFill>
                <a:latin typeface="Montserrat"/>
                <a:ea typeface="Montserrat"/>
                <a:cs typeface="Montserrat"/>
                <a:sym typeface="Montserrat"/>
              </a:rPr>
              <a:t>Tiles pose a hazard to</a:t>
            </a:r>
            <a:r>
              <a:rPr lang="en-US" sz="2800">
                <a:solidFill>
                  <a:srgbClr val="FF0000"/>
                </a:solidFill>
                <a:latin typeface="Montserrat"/>
                <a:ea typeface="Montserrat"/>
                <a:cs typeface="Montserrat"/>
                <a:sym typeface="Montserrat"/>
              </a:rPr>
              <a:t> anyone with </a:t>
            </a:r>
            <a:br>
              <a:rPr lang="en-US" sz="2800">
                <a:solidFill>
                  <a:srgbClr val="FF0000"/>
                </a:solidFill>
                <a:latin typeface="Montserrat"/>
                <a:ea typeface="Montserrat"/>
                <a:cs typeface="Montserrat"/>
                <a:sym typeface="Montserrat"/>
              </a:rPr>
            </a:br>
            <a:r>
              <a:rPr b="1" lang="en-US" sz="2800">
                <a:solidFill>
                  <a:srgbClr val="FF0000"/>
                </a:solidFill>
                <a:latin typeface="Montserrat"/>
                <a:ea typeface="Montserrat"/>
                <a:cs typeface="Montserrat"/>
                <a:sym typeface="Montserrat"/>
              </a:rPr>
              <a:t>balance issues</a:t>
            </a:r>
            <a:endParaRPr b="1"/>
          </a:p>
        </p:txBody>
      </p:sp>
      <p:sp>
        <p:nvSpPr>
          <p:cNvPr id="187" name="Google Shape;187;p25"/>
          <p:cNvSpPr txBox="1"/>
          <p:nvPr/>
        </p:nvSpPr>
        <p:spPr>
          <a:xfrm>
            <a:off x="1575026" y="1130400"/>
            <a:ext cx="14096100" cy="120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Font typeface="Montserrat"/>
              <a:buNone/>
            </a:pPr>
            <a:r>
              <a:rPr b="1" lang="en-US" sz="12500">
                <a:solidFill>
                  <a:schemeClr val="dk2"/>
                </a:solidFill>
                <a:latin typeface="Montserrat"/>
                <a:ea typeface="Montserrat"/>
                <a:cs typeface="Montserrat"/>
                <a:sym typeface="Montserrat"/>
              </a:rPr>
              <a:t>The tile debate</a:t>
            </a:r>
            <a:endParaRPr b="1" sz="12500">
              <a:latin typeface="Montserrat"/>
              <a:ea typeface="Montserrat"/>
              <a:cs typeface="Montserrat"/>
              <a:sym typeface="Montserrat"/>
            </a:endParaRPr>
          </a:p>
        </p:txBody>
      </p:sp>
      <p:pic>
        <p:nvPicPr>
          <p:cNvPr id="188" name="Google Shape;188;p25"/>
          <p:cNvPicPr preferRelativeResize="0"/>
          <p:nvPr/>
        </p:nvPicPr>
        <p:blipFill rotWithShape="1">
          <a:blip r:embed="rId3">
            <a:alphaModFix/>
          </a:blip>
          <a:srcRect b="0" l="34135" r="34131" t="0"/>
          <a:stretch/>
        </p:blipFill>
        <p:spPr>
          <a:xfrm>
            <a:off x="16649688" y="0"/>
            <a:ext cx="7737600" cy="13716000"/>
          </a:xfrm>
          <a:prstGeom prst="rect">
            <a:avLst/>
          </a:prstGeom>
          <a:solidFill>
            <a:srgbClr val="F2F2F2"/>
          </a:solidFill>
          <a:ln>
            <a:noFill/>
          </a:ln>
        </p:spPr>
      </p:pic>
      <p:pic>
        <p:nvPicPr>
          <p:cNvPr id="189" name="Google Shape;189;p25"/>
          <p:cNvPicPr preferRelativeResize="0"/>
          <p:nvPr/>
        </p:nvPicPr>
        <p:blipFill>
          <a:blip r:embed="rId4">
            <a:alphaModFix/>
          </a:blip>
          <a:stretch>
            <a:fillRect/>
          </a:stretch>
        </p:blipFill>
        <p:spPr>
          <a:xfrm>
            <a:off x="11503025" y="3245750"/>
            <a:ext cx="11987950" cy="8990975"/>
          </a:xfrm>
          <a:prstGeom prst="rect">
            <a:avLst/>
          </a:prstGeom>
          <a:noFill/>
          <a:ln>
            <a:noFill/>
          </a:ln>
        </p:spPr>
      </p:pic>
      <p:sp>
        <p:nvSpPr>
          <p:cNvPr id="190" name="Google Shape;190;p25"/>
          <p:cNvSpPr txBox="1"/>
          <p:nvPr/>
        </p:nvSpPr>
        <p:spPr>
          <a:xfrm>
            <a:off x="11382375" y="12236725"/>
            <a:ext cx="4991100" cy="85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Photo source: http://atnetworkblog.blogspot.com/2012/03/pros-and-cons-of-truncated-domes-should.html</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6"/>
          <p:cNvSpPr txBox="1"/>
          <p:nvPr/>
        </p:nvSpPr>
        <p:spPr>
          <a:xfrm>
            <a:off x="1575030" y="817266"/>
            <a:ext cx="19754100" cy="221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Font typeface="Montserrat"/>
              <a:buNone/>
            </a:pPr>
            <a:r>
              <a:rPr b="1" lang="en-US" sz="12500">
                <a:solidFill>
                  <a:schemeClr val="dk2"/>
                </a:solidFill>
                <a:latin typeface="Montserrat"/>
                <a:ea typeface="Montserrat"/>
                <a:cs typeface="Montserrat"/>
                <a:sym typeface="Montserrat"/>
              </a:rPr>
              <a:t>Future-Tactile City</a:t>
            </a:r>
            <a:endParaRPr/>
          </a:p>
        </p:txBody>
      </p:sp>
      <p:sp>
        <p:nvSpPr>
          <p:cNvPr id="196" name="Google Shape;196;p26"/>
          <p:cNvSpPr txBox="1"/>
          <p:nvPr/>
        </p:nvSpPr>
        <p:spPr>
          <a:xfrm>
            <a:off x="1726575" y="3219075"/>
            <a:ext cx="20238000" cy="11733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2"/>
              </a:buClr>
              <a:buFont typeface="Montserrat"/>
              <a:buNone/>
            </a:pPr>
            <a:r>
              <a:rPr lang="en-US" sz="2400">
                <a:solidFill>
                  <a:schemeClr val="dk1"/>
                </a:solidFill>
                <a:latin typeface="Montserrat"/>
                <a:ea typeface="Montserrat"/>
                <a:cs typeface="Montserrat"/>
                <a:sym typeface="Montserrat"/>
              </a:rPr>
              <a:t>The system would use paving with different textures to indicate points of interest, such as a bus stop, a garbage can, a sign, or an entrance to a building.</a:t>
            </a:r>
            <a:endParaRPr/>
          </a:p>
        </p:txBody>
      </p:sp>
      <p:pic>
        <p:nvPicPr>
          <p:cNvPr id="197" name="Google Shape;197;p26"/>
          <p:cNvPicPr preferRelativeResize="0"/>
          <p:nvPr/>
        </p:nvPicPr>
        <p:blipFill rotWithShape="1">
          <a:blip r:embed="rId3">
            <a:alphaModFix/>
          </a:blip>
          <a:srcRect b="2372" l="0" r="0" t="64812"/>
          <a:stretch/>
        </p:blipFill>
        <p:spPr>
          <a:xfrm>
            <a:off x="1046800" y="4796550"/>
            <a:ext cx="21441925" cy="5531350"/>
          </a:xfrm>
          <a:prstGeom prst="rect">
            <a:avLst/>
          </a:prstGeom>
          <a:noFill/>
          <a:ln>
            <a:noFill/>
          </a:ln>
        </p:spPr>
      </p:pic>
      <p:pic>
        <p:nvPicPr>
          <p:cNvPr id="198" name="Google Shape;198;p26"/>
          <p:cNvPicPr preferRelativeResize="0"/>
          <p:nvPr/>
        </p:nvPicPr>
        <p:blipFill rotWithShape="1">
          <a:blip r:embed="rId4">
            <a:alphaModFix/>
          </a:blip>
          <a:srcRect b="33461" l="0" r="0" t="0"/>
          <a:stretch/>
        </p:blipFill>
        <p:spPr>
          <a:xfrm>
            <a:off x="13897825" y="8084100"/>
            <a:ext cx="9272599" cy="4850449"/>
          </a:xfrm>
          <a:prstGeom prst="rect">
            <a:avLst/>
          </a:prstGeom>
          <a:noFill/>
          <a:ln>
            <a:noFill/>
          </a:ln>
        </p:spPr>
      </p:pic>
      <p:sp>
        <p:nvSpPr>
          <p:cNvPr id="199" name="Google Shape;199;p26"/>
          <p:cNvSpPr txBox="1"/>
          <p:nvPr/>
        </p:nvSpPr>
        <p:spPr>
          <a:xfrm>
            <a:off x="1878975" y="10327900"/>
            <a:ext cx="7498800" cy="66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t>Photo source: </a:t>
            </a:r>
            <a:r>
              <a:rPr lang="en-US" sz="1800"/>
              <a:t>https://collection.cooperhewitt.org/objects/1159162485/</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27"/>
          <p:cNvSpPr txBox="1"/>
          <p:nvPr/>
        </p:nvSpPr>
        <p:spPr>
          <a:xfrm>
            <a:off x="1575030" y="817266"/>
            <a:ext cx="19754100" cy="221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Font typeface="Montserrat"/>
              <a:buNone/>
            </a:pPr>
            <a:r>
              <a:rPr b="1" lang="en-US" sz="12500">
                <a:solidFill>
                  <a:schemeClr val="dk2"/>
                </a:solidFill>
                <a:latin typeface="Montserrat"/>
                <a:ea typeface="Montserrat"/>
                <a:cs typeface="Montserrat"/>
                <a:sym typeface="Montserrat"/>
              </a:rPr>
              <a:t>Additional Reference</a:t>
            </a:r>
            <a:endParaRPr/>
          </a:p>
        </p:txBody>
      </p:sp>
      <p:sp>
        <p:nvSpPr>
          <p:cNvPr id="205" name="Google Shape;205;p27"/>
          <p:cNvSpPr txBox="1"/>
          <p:nvPr/>
        </p:nvSpPr>
        <p:spPr>
          <a:xfrm>
            <a:off x="1575025" y="3033375"/>
            <a:ext cx="20449800" cy="875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222222"/>
                </a:solidFill>
                <a:highlight>
                  <a:srgbClr val="FFFFFF"/>
                </a:highlight>
                <a:latin typeface="Montserrat"/>
                <a:ea typeface="Montserrat"/>
                <a:cs typeface="Montserrat"/>
                <a:sym typeface="Montserrat"/>
              </a:rPr>
              <a:t>https://99percentinvisible.org/article/death-tactile-paving-chinas-precarious-paths-visually-impaired/x</a:t>
            </a:r>
            <a:endParaRPr sz="2400">
              <a:solidFill>
                <a:srgbClr val="222222"/>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sz="2400">
              <a:latin typeface="Montserrat"/>
              <a:ea typeface="Montserrat"/>
              <a:cs typeface="Montserrat"/>
              <a:sym typeface="Montserrat"/>
            </a:endParaRPr>
          </a:p>
          <a:p>
            <a:pPr indent="0" lvl="0" marL="0" rtl="0" algn="just">
              <a:spcBef>
                <a:spcPts val="0"/>
              </a:spcBef>
              <a:spcAft>
                <a:spcPts val="0"/>
              </a:spcAft>
              <a:buNone/>
            </a:pPr>
            <a:r>
              <a:rPr lang="en-US" sz="2400">
                <a:latin typeface="Montserrat"/>
                <a:ea typeface="Montserrat"/>
                <a:cs typeface="Montserrat"/>
                <a:sym typeface="Montserrat"/>
              </a:rPr>
              <a:t>Marion A. Hersh, , Michael A. Johnson, , and David Keating. Assistive Technology for Visually Impaired and Blind People. P. 321, 10.1.2 Acessible Environments: An Overview. Springer, 2008-01-01.</a:t>
            </a:r>
            <a:endParaRPr sz="2400">
              <a:latin typeface="Montserrat"/>
              <a:ea typeface="Montserrat"/>
              <a:cs typeface="Montserrat"/>
              <a:sym typeface="Montserrat"/>
            </a:endParaRPr>
          </a:p>
          <a:p>
            <a:pPr indent="0" lvl="0" marL="0" rtl="0" algn="just">
              <a:spcBef>
                <a:spcPts val="0"/>
              </a:spcBef>
              <a:spcAft>
                <a:spcPts val="0"/>
              </a:spcAft>
              <a:buNone/>
            </a:pPr>
            <a:r>
              <a:t/>
            </a:r>
            <a:endParaRPr sz="2400">
              <a:latin typeface="Montserrat"/>
              <a:ea typeface="Montserrat"/>
              <a:cs typeface="Montserrat"/>
              <a:sym typeface="Montserrat"/>
            </a:endParaRPr>
          </a:p>
          <a:p>
            <a:pPr indent="0" lvl="0" marL="0" rtl="0" algn="just">
              <a:spcBef>
                <a:spcPts val="0"/>
              </a:spcBef>
              <a:spcAft>
                <a:spcPts val="0"/>
              </a:spcAft>
              <a:buNone/>
            </a:pPr>
            <a:r>
              <a:rPr lang="en-US" sz="2400">
                <a:latin typeface="Montserrat"/>
                <a:ea typeface="Montserrat"/>
                <a:cs typeface="Montserrat"/>
                <a:sym typeface="Montserrat"/>
              </a:rPr>
              <a:t>Barbara Silverstone, Mary Ann Lang, Bruce Rosenthal, Eleanor E. Faye. The Lighthouse Handbook on Vision Impairment and Vision Rehabilitation. Oxford University Press, USA, Apr 13, 2000. p 607-614</a:t>
            </a:r>
            <a:endParaRPr sz="2400">
              <a:latin typeface="Montserrat"/>
              <a:ea typeface="Montserrat"/>
              <a:cs typeface="Montserrat"/>
              <a:sym typeface="Montserrat"/>
            </a:endParaRPr>
          </a:p>
          <a:p>
            <a:pPr indent="0" lvl="0" marL="0" rtl="0" algn="just">
              <a:spcBef>
                <a:spcPts val="0"/>
              </a:spcBef>
              <a:spcAft>
                <a:spcPts val="0"/>
              </a:spcAft>
              <a:buNone/>
            </a:pPr>
            <a:r>
              <a:t/>
            </a:r>
            <a:endParaRPr sz="2400">
              <a:latin typeface="Montserrat"/>
              <a:ea typeface="Montserrat"/>
              <a:cs typeface="Montserrat"/>
              <a:sym typeface="Montserrat"/>
            </a:endParaRPr>
          </a:p>
          <a:p>
            <a:pPr indent="0" lvl="0" marL="0" rtl="0" algn="just">
              <a:spcBef>
                <a:spcPts val="0"/>
              </a:spcBef>
              <a:spcAft>
                <a:spcPts val="0"/>
              </a:spcAft>
              <a:buNone/>
            </a:pPr>
            <a:r>
              <a:rPr lang="en-US" sz="2400" u="sng">
                <a:solidFill>
                  <a:schemeClr val="hlink"/>
                </a:solidFill>
                <a:latin typeface="Montserrat"/>
                <a:ea typeface="Montserrat"/>
                <a:cs typeface="Montserrat"/>
                <a:sym typeface="Montserrat"/>
                <a:hlinkClick r:id="rId3"/>
              </a:rPr>
              <a:t>https://www.ada.gov/pcatoolkit/chap6toolkit.htm</a:t>
            </a:r>
            <a:endParaRPr sz="2400">
              <a:latin typeface="Montserrat"/>
              <a:ea typeface="Montserrat"/>
              <a:cs typeface="Montserrat"/>
              <a:sym typeface="Montserrat"/>
            </a:endParaRPr>
          </a:p>
          <a:p>
            <a:pPr indent="0" lvl="0" marL="0" rtl="0" algn="just">
              <a:spcBef>
                <a:spcPts val="0"/>
              </a:spcBef>
              <a:spcAft>
                <a:spcPts val="0"/>
              </a:spcAft>
              <a:buNone/>
            </a:pPr>
            <a:r>
              <a:t/>
            </a:r>
            <a:endParaRPr sz="2400">
              <a:latin typeface="Montserrat"/>
              <a:ea typeface="Montserrat"/>
              <a:cs typeface="Montserrat"/>
              <a:sym typeface="Montserrat"/>
            </a:endParaRPr>
          </a:p>
          <a:p>
            <a:pPr indent="0" lvl="0" marL="0" rtl="0" algn="just">
              <a:spcBef>
                <a:spcPts val="0"/>
              </a:spcBef>
              <a:spcAft>
                <a:spcPts val="0"/>
              </a:spcAft>
              <a:buNone/>
            </a:pPr>
            <a:r>
              <a:rPr lang="en-US" sz="2400" u="sng">
                <a:solidFill>
                  <a:schemeClr val="hlink"/>
                </a:solidFill>
                <a:latin typeface="Montserrat"/>
                <a:ea typeface="Montserrat"/>
                <a:cs typeface="Montserrat"/>
                <a:sym typeface="Montserrat"/>
                <a:hlinkClick r:id="rId4"/>
              </a:rPr>
              <a:t>https://www.fhwa.dot.gov/environment/bicycle_pedestrian/resources/dwm.cfm</a:t>
            </a:r>
            <a:endParaRPr sz="2400">
              <a:latin typeface="Montserrat"/>
              <a:ea typeface="Montserrat"/>
              <a:cs typeface="Montserrat"/>
              <a:sym typeface="Montserrat"/>
            </a:endParaRPr>
          </a:p>
          <a:p>
            <a:pPr indent="0" lvl="0" marL="0" rtl="0" algn="just">
              <a:spcBef>
                <a:spcPts val="0"/>
              </a:spcBef>
              <a:spcAft>
                <a:spcPts val="0"/>
              </a:spcAft>
              <a:buNone/>
            </a:pPr>
            <a:r>
              <a:t/>
            </a:r>
            <a:endParaRPr sz="2400">
              <a:latin typeface="Montserrat"/>
              <a:ea typeface="Montserrat"/>
              <a:cs typeface="Montserrat"/>
              <a:sym typeface="Montserrat"/>
            </a:endParaRPr>
          </a:p>
          <a:p>
            <a:pPr indent="0" lvl="0" marL="0" rtl="0" algn="just">
              <a:spcBef>
                <a:spcPts val="0"/>
              </a:spcBef>
              <a:spcAft>
                <a:spcPts val="0"/>
              </a:spcAft>
              <a:buNone/>
            </a:pPr>
            <a:r>
              <a:rPr lang="en-US" sz="2400" u="sng">
                <a:solidFill>
                  <a:schemeClr val="hlink"/>
                </a:solidFill>
                <a:latin typeface="Montserrat"/>
                <a:ea typeface="Montserrat"/>
                <a:cs typeface="Montserrat"/>
                <a:sym typeface="Montserrat"/>
                <a:hlinkClick r:id="rId5"/>
              </a:rPr>
              <a:t>https://www.access-board.gov/guidelines-and-standards/streets-sidewalks/public-rights-of-way/background/state-dot-curb-ramp-standard-drawings-with-detectable-warning-details</a:t>
            </a:r>
            <a:endParaRPr sz="2400">
              <a:latin typeface="Montserrat"/>
              <a:ea typeface="Montserrat"/>
              <a:cs typeface="Montserrat"/>
              <a:sym typeface="Montserrat"/>
            </a:endParaRPr>
          </a:p>
          <a:p>
            <a:pPr indent="0" lvl="0" marL="0" rtl="0" algn="just">
              <a:spcBef>
                <a:spcPts val="0"/>
              </a:spcBef>
              <a:spcAft>
                <a:spcPts val="0"/>
              </a:spcAft>
              <a:buNone/>
            </a:pPr>
            <a:r>
              <a:t/>
            </a:r>
            <a:endParaRPr sz="2400">
              <a:latin typeface="Montserrat"/>
              <a:ea typeface="Montserrat"/>
              <a:cs typeface="Montserrat"/>
              <a:sym typeface="Montserrat"/>
            </a:endParaRPr>
          </a:p>
          <a:p>
            <a:pPr indent="0" lvl="0" marL="0" rtl="0" algn="just">
              <a:spcBef>
                <a:spcPts val="0"/>
              </a:spcBef>
              <a:spcAft>
                <a:spcPts val="0"/>
              </a:spcAft>
              <a:buNone/>
            </a:pPr>
            <a:r>
              <a:rPr lang="en-US" sz="2400" u="sng">
                <a:solidFill>
                  <a:schemeClr val="hlink"/>
                </a:solidFill>
                <a:latin typeface="Montserrat"/>
                <a:ea typeface="Montserrat"/>
                <a:cs typeface="Montserrat"/>
                <a:sym typeface="Montserrat"/>
                <a:hlinkClick r:id="rId6"/>
              </a:rPr>
              <a:t>https://www.access-board.gov/guidelines-and-standards/streets-sidewalks/public-rights-of-way/guidance-and-research/visual-detection-of-detectable-warning-materials</a:t>
            </a:r>
            <a:endParaRPr sz="2400">
              <a:latin typeface="Montserrat"/>
              <a:ea typeface="Montserrat"/>
              <a:cs typeface="Montserrat"/>
              <a:sym typeface="Montserrat"/>
            </a:endParaRPr>
          </a:p>
          <a:p>
            <a:pPr indent="0" lvl="0" marL="0" rtl="0" algn="just">
              <a:spcBef>
                <a:spcPts val="0"/>
              </a:spcBef>
              <a:spcAft>
                <a:spcPts val="0"/>
              </a:spcAft>
              <a:buNone/>
            </a:pPr>
            <a:r>
              <a:t/>
            </a:r>
            <a:endParaRPr sz="2400">
              <a:latin typeface="Montserrat"/>
              <a:ea typeface="Montserrat"/>
              <a:cs typeface="Montserrat"/>
              <a:sym typeface="Montserrat"/>
            </a:endParaRPr>
          </a:p>
          <a:p>
            <a:pPr indent="0" lvl="0" marL="0" rtl="0" algn="just">
              <a:spcBef>
                <a:spcPts val="0"/>
              </a:spcBef>
              <a:spcAft>
                <a:spcPts val="0"/>
              </a:spcAft>
              <a:buNone/>
            </a:pPr>
            <a:r>
              <a:rPr lang="en-US" sz="2400" u="sng">
                <a:solidFill>
                  <a:schemeClr val="hlink"/>
                </a:solidFill>
                <a:latin typeface="Montserrat"/>
                <a:ea typeface="Montserrat"/>
                <a:cs typeface="Montserrat"/>
                <a:sym typeface="Montserrat"/>
                <a:hlinkClick r:id="rId7"/>
              </a:rPr>
              <a:t>https://www.simplemost.com/sidewalk-bumps/</a:t>
            </a:r>
            <a:endParaRPr sz="2400">
              <a:latin typeface="Montserrat"/>
              <a:ea typeface="Montserrat"/>
              <a:cs typeface="Montserrat"/>
              <a:sym typeface="Montserrat"/>
            </a:endParaRPr>
          </a:p>
          <a:p>
            <a:pPr indent="0" lvl="0" marL="0" rtl="0" algn="just">
              <a:spcBef>
                <a:spcPts val="0"/>
              </a:spcBef>
              <a:spcAft>
                <a:spcPts val="0"/>
              </a:spcAft>
              <a:buNone/>
            </a:pPr>
            <a:r>
              <a:t/>
            </a:r>
            <a:endParaRPr sz="2400">
              <a:latin typeface="Montserrat"/>
              <a:ea typeface="Montserrat"/>
              <a:cs typeface="Montserrat"/>
              <a:sym typeface="Montserrat"/>
            </a:endParaRPr>
          </a:p>
          <a:p>
            <a:pPr indent="0" lvl="0" marL="0" rtl="0" algn="just">
              <a:spcBef>
                <a:spcPts val="0"/>
              </a:spcBef>
              <a:spcAft>
                <a:spcPts val="0"/>
              </a:spcAft>
              <a:buNone/>
            </a:pPr>
            <a:r>
              <a:rPr lang="en-US" sz="2400" u="sng">
                <a:solidFill>
                  <a:schemeClr val="hlink"/>
                </a:solidFill>
                <a:latin typeface="Montserrat"/>
                <a:ea typeface="Montserrat"/>
                <a:cs typeface="Montserrat"/>
                <a:sym typeface="Montserrat"/>
                <a:hlinkClick r:id="rId8"/>
              </a:rPr>
              <a:t>https://therantyhighwayman.blogspot.com/2015/02/tricky-tactiles.html</a:t>
            </a:r>
            <a:endParaRPr sz="2400">
              <a:latin typeface="Montserrat"/>
              <a:ea typeface="Montserrat"/>
              <a:cs typeface="Montserrat"/>
              <a:sym typeface="Montserrat"/>
            </a:endParaRPr>
          </a:p>
          <a:p>
            <a:pPr indent="0" lvl="0" marL="0" rtl="0" algn="just">
              <a:spcBef>
                <a:spcPts val="0"/>
              </a:spcBef>
              <a:spcAft>
                <a:spcPts val="0"/>
              </a:spcAft>
              <a:buNone/>
            </a:pPr>
            <a:r>
              <a:t/>
            </a:r>
            <a:endParaRPr sz="2400">
              <a:latin typeface="Montserrat"/>
              <a:ea typeface="Montserrat"/>
              <a:cs typeface="Montserrat"/>
              <a:sym typeface="Montserrat"/>
            </a:endParaRPr>
          </a:p>
          <a:p>
            <a:pPr indent="0" lvl="0" marL="0" rtl="0" algn="just">
              <a:spcBef>
                <a:spcPts val="0"/>
              </a:spcBef>
              <a:spcAft>
                <a:spcPts val="0"/>
              </a:spcAft>
              <a:buNone/>
            </a:pPr>
            <a:r>
              <a:rPr lang="en-US" sz="2400" u="sng">
                <a:solidFill>
                  <a:schemeClr val="hlink"/>
                </a:solidFill>
                <a:latin typeface="Montserrat"/>
                <a:ea typeface="Montserrat"/>
                <a:cs typeface="Montserrat"/>
                <a:sym typeface="Montserrat"/>
                <a:hlinkClick r:id="rId9"/>
              </a:rPr>
              <a:t>http://atnetworkblog.blogspot.com/2012/03/pros-and-cons-of-truncated-domes-should.html</a:t>
            </a:r>
            <a:endParaRPr sz="2400">
              <a:latin typeface="Montserrat"/>
              <a:ea typeface="Montserrat"/>
              <a:cs typeface="Montserrat"/>
              <a:sym typeface="Montserrat"/>
            </a:endParaRPr>
          </a:p>
          <a:p>
            <a:pPr indent="0" lvl="0" marL="0" rtl="0" algn="just">
              <a:spcBef>
                <a:spcPts val="0"/>
              </a:spcBef>
              <a:spcAft>
                <a:spcPts val="0"/>
              </a:spcAft>
              <a:buNone/>
            </a:pPr>
            <a:r>
              <a:t/>
            </a:r>
            <a:endParaRPr sz="2400">
              <a:latin typeface="Montserrat"/>
              <a:ea typeface="Montserrat"/>
              <a:cs typeface="Montserrat"/>
              <a:sym typeface="Montserrat"/>
            </a:endParaRPr>
          </a:p>
          <a:p>
            <a:pPr indent="0" lvl="0" marL="0" rtl="0" algn="just">
              <a:spcBef>
                <a:spcPts val="0"/>
              </a:spcBef>
              <a:spcAft>
                <a:spcPts val="0"/>
              </a:spcAft>
              <a:buNone/>
            </a:pPr>
            <a:r>
              <a:t/>
            </a:r>
            <a:endParaRPr sz="2400">
              <a:latin typeface="Montserrat"/>
              <a:ea typeface="Montserrat"/>
              <a:cs typeface="Montserrat"/>
              <a:sym typeface="Montserrat"/>
            </a:endParaRPr>
          </a:p>
          <a:p>
            <a:pPr indent="0" lvl="0" marL="0" rtl="0" algn="just">
              <a:spcBef>
                <a:spcPts val="0"/>
              </a:spcBef>
              <a:spcAft>
                <a:spcPts val="0"/>
              </a:spcAft>
              <a:buNone/>
            </a:pPr>
            <a:r>
              <a:t/>
            </a:r>
            <a:endParaRPr sz="2400">
              <a:latin typeface="Montserrat"/>
              <a:ea typeface="Montserrat"/>
              <a:cs typeface="Montserrat"/>
              <a:sym typeface="Montserrat"/>
            </a:endParaRPr>
          </a:p>
          <a:p>
            <a:pPr indent="0" lvl="0" marL="0" rtl="0" algn="just">
              <a:spcBef>
                <a:spcPts val="0"/>
              </a:spcBef>
              <a:spcAft>
                <a:spcPts val="0"/>
              </a:spcAft>
              <a:buNone/>
            </a:pPr>
            <a:r>
              <a:t/>
            </a:r>
            <a:endParaRPr sz="2400">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4"/>
          <p:cNvSpPr/>
          <p:nvPr/>
        </p:nvSpPr>
        <p:spPr>
          <a:xfrm>
            <a:off x="0" y="8255000"/>
            <a:ext cx="24387174" cy="5461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3600" u="none" cap="none" strike="noStrike">
              <a:solidFill>
                <a:schemeClr val="lt1"/>
              </a:solidFill>
              <a:latin typeface="Calibri"/>
              <a:ea typeface="Calibri"/>
              <a:cs typeface="Calibri"/>
              <a:sym typeface="Calibri"/>
            </a:endParaRPr>
          </a:p>
        </p:txBody>
      </p:sp>
      <p:sp>
        <p:nvSpPr>
          <p:cNvPr id="72" name="Google Shape;72;p14"/>
          <p:cNvSpPr txBox="1"/>
          <p:nvPr/>
        </p:nvSpPr>
        <p:spPr>
          <a:xfrm>
            <a:off x="1575030" y="817266"/>
            <a:ext cx="19754100" cy="221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Font typeface="Montserrat"/>
              <a:buNone/>
            </a:pPr>
            <a:r>
              <a:rPr b="1" lang="en-US" sz="12500">
                <a:solidFill>
                  <a:schemeClr val="dk2"/>
                </a:solidFill>
                <a:latin typeface="Montserrat"/>
                <a:ea typeface="Montserrat"/>
                <a:cs typeface="Montserrat"/>
                <a:sym typeface="Montserrat"/>
              </a:rPr>
              <a:t>What is it?</a:t>
            </a:r>
            <a:endParaRPr/>
          </a:p>
        </p:txBody>
      </p:sp>
      <p:sp>
        <p:nvSpPr>
          <p:cNvPr id="73" name="Google Shape;73;p14"/>
          <p:cNvSpPr txBox="1"/>
          <p:nvPr/>
        </p:nvSpPr>
        <p:spPr>
          <a:xfrm>
            <a:off x="1726575" y="3219075"/>
            <a:ext cx="20238000" cy="35253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2"/>
              </a:buClr>
              <a:buFont typeface="Montserrat"/>
              <a:buNone/>
            </a:pPr>
            <a:r>
              <a:rPr lang="en-US" sz="3600">
                <a:solidFill>
                  <a:schemeClr val="dk2"/>
                </a:solidFill>
                <a:latin typeface="Montserrat"/>
                <a:ea typeface="Montserrat"/>
                <a:cs typeface="Montserrat"/>
                <a:sym typeface="Montserrat"/>
              </a:rPr>
              <a:t>Tactile tiles are used to guide blind and visually impaired people through public spaces in their everyday life.</a:t>
            </a:r>
            <a:endParaRPr/>
          </a:p>
          <a:p>
            <a:pPr indent="0" lvl="0" marL="0" marR="0" rtl="0" algn="l">
              <a:lnSpc>
                <a:spcPct val="150000"/>
              </a:lnSpc>
              <a:spcBef>
                <a:spcPts val="0"/>
              </a:spcBef>
              <a:spcAft>
                <a:spcPts val="0"/>
              </a:spcAft>
              <a:buClr>
                <a:schemeClr val="dk1"/>
              </a:buClr>
              <a:buFont typeface="Montserrat"/>
              <a:buNone/>
            </a:pPr>
            <a:r>
              <a:rPr lang="en-US" sz="2400">
                <a:solidFill>
                  <a:schemeClr val="dk1"/>
                </a:solidFill>
                <a:latin typeface="Montserrat"/>
                <a:ea typeface="Montserrat"/>
                <a:cs typeface="Montserrat"/>
                <a:sym typeface="Montserrat"/>
              </a:rPr>
              <a:t>Tactile ground surface indicators are designed to enable people with impaired vision to identify their own position, hazardous locations and the direction in which to walk. That visually impaired people can remember detect, identify and remember a limited number of different tactile paving surfaces and the meanings assigned to them.</a:t>
            </a:r>
            <a:endParaRPr/>
          </a:p>
        </p:txBody>
      </p:sp>
      <p:pic>
        <p:nvPicPr>
          <p:cNvPr id="74" name="Google Shape;74;p14"/>
          <p:cNvPicPr preferRelativeResize="0"/>
          <p:nvPr/>
        </p:nvPicPr>
        <p:blipFill rotWithShape="1">
          <a:blip r:embed="rId4">
            <a:alphaModFix/>
          </a:blip>
          <a:srcRect b="19013" l="0" r="0" t="19013"/>
          <a:stretch/>
        </p:blipFill>
        <p:spPr>
          <a:xfrm>
            <a:off x="0" y="8255000"/>
            <a:ext cx="24387300" cy="5460900"/>
          </a:xfrm>
          <a:prstGeom prst="rect">
            <a:avLst/>
          </a:prstGeom>
          <a:noFill/>
          <a:ln>
            <a:noFill/>
          </a:ln>
        </p:spPr>
      </p:pic>
      <p:sp>
        <p:nvSpPr>
          <p:cNvPr id="75" name="Google Shape;75;p14"/>
          <p:cNvSpPr txBox="1"/>
          <p:nvPr/>
        </p:nvSpPr>
        <p:spPr>
          <a:xfrm>
            <a:off x="0" y="7743500"/>
            <a:ext cx="10104600" cy="51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t>photo source: </a:t>
            </a:r>
            <a:r>
              <a:rPr lang="en-US" sz="1800"/>
              <a:t>http://www.visulsystems.com/products/surface-mounted-tactile-paving/</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5"/>
          <p:cNvSpPr txBox="1"/>
          <p:nvPr/>
        </p:nvSpPr>
        <p:spPr>
          <a:xfrm>
            <a:off x="1575030" y="817266"/>
            <a:ext cx="19754100" cy="221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Font typeface="Montserrat"/>
              <a:buNone/>
            </a:pPr>
            <a:r>
              <a:rPr b="1" lang="en-US" sz="12500">
                <a:solidFill>
                  <a:schemeClr val="dk2"/>
                </a:solidFill>
                <a:latin typeface="Montserrat"/>
                <a:ea typeface="Montserrat"/>
                <a:cs typeface="Montserrat"/>
                <a:sym typeface="Montserrat"/>
              </a:rPr>
              <a:t>How does </a:t>
            </a:r>
            <a:r>
              <a:rPr b="1" lang="en-US" sz="12500">
                <a:solidFill>
                  <a:schemeClr val="dk2"/>
                </a:solidFill>
                <a:latin typeface="Montserrat"/>
                <a:ea typeface="Montserrat"/>
                <a:cs typeface="Montserrat"/>
                <a:sym typeface="Montserrat"/>
              </a:rPr>
              <a:t>it work?</a:t>
            </a:r>
            <a:endParaRPr/>
          </a:p>
        </p:txBody>
      </p:sp>
      <p:sp>
        <p:nvSpPr>
          <p:cNvPr id="81" name="Google Shape;81;p15"/>
          <p:cNvSpPr txBox="1"/>
          <p:nvPr/>
        </p:nvSpPr>
        <p:spPr>
          <a:xfrm>
            <a:off x="1726575" y="3219075"/>
            <a:ext cx="20238000" cy="40566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2"/>
              </a:buClr>
              <a:buFont typeface="Montserrat"/>
              <a:buNone/>
            </a:pPr>
            <a:r>
              <a:rPr lang="en-US" sz="3600">
                <a:solidFill>
                  <a:schemeClr val="dk2"/>
                </a:solidFill>
                <a:latin typeface="Montserrat"/>
                <a:ea typeface="Montserrat"/>
                <a:cs typeface="Montserrat"/>
                <a:sym typeface="Montserrat"/>
              </a:rPr>
              <a:t>Tactile warnings provide a distinctive surface pattern of truncated domes, cones or bars detectable by long cane or underfoot which are used to alert the visually impaired of approaching streets and hazardous surface or grade changes.</a:t>
            </a:r>
            <a:br>
              <a:rPr lang="en-US" sz="3600">
                <a:solidFill>
                  <a:schemeClr val="dk2"/>
                </a:solidFill>
                <a:latin typeface="Montserrat"/>
                <a:ea typeface="Montserrat"/>
                <a:cs typeface="Montserrat"/>
                <a:sym typeface="Montserrat"/>
              </a:rPr>
            </a:br>
            <a:endParaRPr sz="2400">
              <a:solidFill>
                <a:schemeClr val="dk1"/>
              </a:solidFill>
              <a:latin typeface="Montserrat"/>
              <a:ea typeface="Montserrat"/>
              <a:cs typeface="Montserrat"/>
              <a:sym typeface="Montserrat"/>
            </a:endParaRPr>
          </a:p>
          <a:p>
            <a:pPr indent="0" lvl="0" marL="0" marR="0" rtl="0" algn="l">
              <a:lnSpc>
                <a:spcPct val="150000"/>
              </a:lnSpc>
              <a:spcBef>
                <a:spcPts val="0"/>
              </a:spcBef>
              <a:spcAft>
                <a:spcPts val="0"/>
              </a:spcAft>
              <a:buClr>
                <a:schemeClr val="dk2"/>
              </a:buClr>
              <a:buFont typeface="Montserrat"/>
              <a:buNone/>
            </a:pPr>
            <a:r>
              <a:rPr lang="en-US" sz="2400">
                <a:solidFill>
                  <a:schemeClr val="dk1"/>
                </a:solidFill>
                <a:latin typeface="Montserrat"/>
                <a:ea typeface="Montserrat"/>
                <a:cs typeface="Montserrat"/>
                <a:sym typeface="Montserrat"/>
              </a:rPr>
              <a:t>There are two common types of tactile ground surface indicators: warning blocks that indicate the location of hazards or destination facilities (Fig. 1) and directional blocks that indicate direction of travel (Fig 2).</a:t>
            </a:r>
            <a:br>
              <a:rPr lang="en-US" sz="2400">
                <a:solidFill>
                  <a:schemeClr val="dk1"/>
                </a:solidFill>
                <a:latin typeface="Montserrat"/>
                <a:ea typeface="Montserrat"/>
                <a:cs typeface="Montserrat"/>
                <a:sym typeface="Montserrat"/>
              </a:rPr>
            </a:br>
            <a:endParaRPr/>
          </a:p>
        </p:txBody>
      </p:sp>
      <p:pic>
        <p:nvPicPr>
          <p:cNvPr id="82" name="Google Shape;82;p15"/>
          <p:cNvPicPr preferRelativeResize="0"/>
          <p:nvPr/>
        </p:nvPicPr>
        <p:blipFill>
          <a:blip r:embed="rId4">
            <a:alphaModFix/>
          </a:blip>
          <a:stretch>
            <a:fillRect/>
          </a:stretch>
        </p:blipFill>
        <p:spPr>
          <a:xfrm>
            <a:off x="6117900" y="8103150"/>
            <a:ext cx="12151375" cy="4481075"/>
          </a:xfrm>
          <a:prstGeom prst="rect">
            <a:avLst/>
          </a:prstGeom>
          <a:noFill/>
          <a:ln>
            <a:noFill/>
          </a:ln>
        </p:spPr>
      </p:pic>
      <p:sp>
        <p:nvSpPr>
          <p:cNvPr id="83" name="Google Shape;83;p15"/>
          <p:cNvSpPr txBox="1"/>
          <p:nvPr/>
        </p:nvSpPr>
        <p:spPr>
          <a:xfrm>
            <a:off x="1063250" y="12744075"/>
            <a:ext cx="14418900" cy="806100"/>
          </a:xfrm>
          <a:prstGeom prst="rect">
            <a:avLst/>
          </a:prstGeom>
          <a:noFill/>
          <a:ln>
            <a:noFill/>
          </a:ln>
        </p:spPr>
        <p:txBody>
          <a:bodyPr anchorCtr="0" anchor="ctr" bIns="91425" lIns="91425" spcFirstLastPara="1" rIns="91425" wrap="square" tIns="91425">
            <a:noAutofit/>
          </a:bodyPr>
          <a:lstStyle/>
          <a:p>
            <a:pPr indent="635000" lvl="0" marL="0" rtl="0" algn="l">
              <a:lnSpc>
                <a:spcPct val="115000"/>
              </a:lnSpc>
              <a:spcBef>
                <a:spcPts val="0"/>
              </a:spcBef>
              <a:spcAft>
                <a:spcPts val="0"/>
              </a:spcAft>
              <a:buNone/>
            </a:pPr>
            <a:r>
              <a:rPr lang="en-US" sz="1800"/>
              <a:t>Photo source: </a:t>
            </a:r>
            <a:r>
              <a:rPr lang="en-US" sz="1800"/>
              <a:t>Guidebook for the Proper Installation of Tactile Ground Surface Indicators (Braille Blocks): Common Installation Errors</a:t>
            </a:r>
            <a:endParaRPr sz="1800"/>
          </a:p>
          <a:p>
            <a:pPr indent="635000" lvl="0" marL="0" rtl="0" algn="l">
              <a:lnSpc>
                <a:spcPct val="115000"/>
              </a:lnSpc>
              <a:spcBef>
                <a:spcPts val="0"/>
              </a:spcBef>
              <a:spcAft>
                <a:spcPts val="0"/>
              </a:spcAft>
              <a:buNone/>
            </a:pPr>
            <a:r>
              <a:rPr lang="en-US" sz="1800"/>
              <a:t>P7</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6"/>
          <p:cNvSpPr txBox="1"/>
          <p:nvPr/>
        </p:nvSpPr>
        <p:spPr>
          <a:xfrm>
            <a:off x="1575030" y="817266"/>
            <a:ext cx="19754100" cy="221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Font typeface="Montserrat"/>
              <a:buNone/>
            </a:pPr>
            <a:r>
              <a:rPr b="1" lang="en-US" sz="12500">
                <a:solidFill>
                  <a:schemeClr val="dk2"/>
                </a:solidFill>
                <a:latin typeface="Montserrat"/>
                <a:ea typeface="Montserrat"/>
                <a:cs typeface="Montserrat"/>
                <a:sym typeface="Montserrat"/>
              </a:rPr>
              <a:t>Who needs it</a:t>
            </a:r>
            <a:r>
              <a:rPr b="1" lang="en-US" sz="12500">
                <a:solidFill>
                  <a:schemeClr val="dk2"/>
                </a:solidFill>
                <a:latin typeface="Montserrat"/>
                <a:ea typeface="Montserrat"/>
                <a:cs typeface="Montserrat"/>
                <a:sym typeface="Montserrat"/>
              </a:rPr>
              <a:t>?</a:t>
            </a:r>
            <a:endParaRPr/>
          </a:p>
        </p:txBody>
      </p:sp>
      <p:sp>
        <p:nvSpPr>
          <p:cNvPr id="89" name="Google Shape;89;p16"/>
          <p:cNvSpPr txBox="1"/>
          <p:nvPr/>
        </p:nvSpPr>
        <p:spPr>
          <a:xfrm>
            <a:off x="11009325" y="3109575"/>
            <a:ext cx="12611100" cy="98202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lang="en-US" sz="3600">
                <a:solidFill>
                  <a:schemeClr val="dk2"/>
                </a:solidFill>
                <a:latin typeface="Montserrat"/>
                <a:ea typeface="Montserrat"/>
                <a:cs typeface="Montserrat"/>
                <a:sym typeface="Montserrat"/>
              </a:rPr>
              <a:t>How Pedestrians with Vision Disabilities Navigate:</a:t>
            </a:r>
            <a:endParaRPr sz="3600">
              <a:solidFill>
                <a:schemeClr val="dk2"/>
              </a:solidFill>
              <a:latin typeface="Montserrat"/>
              <a:ea typeface="Montserrat"/>
              <a:cs typeface="Montserrat"/>
              <a:sym typeface="Montserrat"/>
            </a:endParaRPr>
          </a:p>
          <a:p>
            <a:pPr indent="-381000" lvl="0" marL="457200" rtl="0" algn="l">
              <a:lnSpc>
                <a:spcPct val="150000"/>
              </a:lnSpc>
              <a:spcBef>
                <a:spcPts val="0"/>
              </a:spcBef>
              <a:spcAft>
                <a:spcPts val="0"/>
              </a:spcAft>
              <a:buClr>
                <a:schemeClr val="dk1"/>
              </a:buClr>
              <a:buSzPts val="2400"/>
              <a:buFont typeface="Montserrat"/>
              <a:buChar char="●"/>
            </a:pPr>
            <a:r>
              <a:rPr lang="en-US" sz="2400">
                <a:solidFill>
                  <a:schemeClr val="dk1"/>
                </a:solidFill>
                <a:latin typeface="Montserrat"/>
                <a:ea typeface="Montserrat"/>
                <a:cs typeface="Montserrat"/>
                <a:sym typeface="Montserrat"/>
              </a:rPr>
              <a:t>Human guides (used in specific situations by many people)</a:t>
            </a:r>
            <a:endParaRPr sz="2400">
              <a:solidFill>
                <a:schemeClr val="dk1"/>
              </a:solidFill>
              <a:latin typeface="Montserrat"/>
              <a:ea typeface="Montserrat"/>
              <a:cs typeface="Montserrat"/>
              <a:sym typeface="Montserrat"/>
            </a:endParaRPr>
          </a:p>
          <a:p>
            <a:pPr indent="-381000" lvl="0" marL="457200" rtl="0" algn="l">
              <a:lnSpc>
                <a:spcPct val="150000"/>
              </a:lnSpc>
              <a:spcBef>
                <a:spcPts val="0"/>
              </a:spcBef>
              <a:spcAft>
                <a:spcPts val="0"/>
              </a:spcAft>
              <a:buClr>
                <a:schemeClr val="dk1"/>
              </a:buClr>
              <a:buSzPts val="2400"/>
              <a:buFont typeface="Montserrat"/>
              <a:buChar char="●"/>
            </a:pPr>
            <a:r>
              <a:rPr lang="en-US" sz="2400">
                <a:solidFill>
                  <a:schemeClr val="dk1"/>
                </a:solidFill>
                <a:latin typeface="Montserrat"/>
                <a:ea typeface="Montserrat"/>
                <a:cs typeface="Montserrat"/>
                <a:sym typeface="Montserrat"/>
              </a:rPr>
              <a:t>Long white canes (2%-8%)</a:t>
            </a:r>
            <a:endParaRPr sz="2400">
              <a:solidFill>
                <a:schemeClr val="dk1"/>
              </a:solidFill>
              <a:latin typeface="Montserrat"/>
              <a:ea typeface="Montserrat"/>
              <a:cs typeface="Montserrat"/>
              <a:sym typeface="Montserrat"/>
            </a:endParaRPr>
          </a:p>
          <a:p>
            <a:pPr indent="-381000" lvl="0" marL="457200" rtl="0" algn="l">
              <a:lnSpc>
                <a:spcPct val="150000"/>
              </a:lnSpc>
              <a:spcBef>
                <a:spcPts val="0"/>
              </a:spcBef>
              <a:spcAft>
                <a:spcPts val="0"/>
              </a:spcAft>
              <a:buClr>
                <a:schemeClr val="dk1"/>
              </a:buClr>
              <a:buSzPts val="2400"/>
              <a:buFont typeface="Montserrat"/>
              <a:buChar char="●"/>
            </a:pPr>
            <a:r>
              <a:rPr lang="en-US" sz="2400">
                <a:solidFill>
                  <a:schemeClr val="dk1"/>
                </a:solidFill>
                <a:latin typeface="Montserrat"/>
                <a:ea typeface="Montserrat"/>
                <a:cs typeface="Montserrat"/>
                <a:sym typeface="Montserrat"/>
              </a:rPr>
              <a:t>Dog guides (2%-5%)</a:t>
            </a:r>
            <a:endParaRPr sz="2400">
              <a:solidFill>
                <a:schemeClr val="dk1"/>
              </a:solidFill>
              <a:latin typeface="Montserrat"/>
              <a:ea typeface="Montserrat"/>
              <a:cs typeface="Montserrat"/>
              <a:sym typeface="Montserrat"/>
            </a:endParaRPr>
          </a:p>
          <a:p>
            <a:pPr indent="-381000" lvl="0" marL="457200" rtl="0" algn="l">
              <a:lnSpc>
                <a:spcPct val="150000"/>
              </a:lnSpc>
              <a:spcBef>
                <a:spcPts val="0"/>
              </a:spcBef>
              <a:spcAft>
                <a:spcPts val="0"/>
              </a:spcAft>
              <a:buClr>
                <a:schemeClr val="dk1"/>
              </a:buClr>
              <a:buSzPts val="2400"/>
              <a:buFont typeface="Montserrat"/>
              <a:buChar char="●"/>
            </a:pPr>
            <a:r>
              <a:rPr lang="en-US" sz="2400">
                <a:solidFill>
                  <a:schemeClr val="dk1"/>
                </a:solidFill>
                <a:latin typeface="Montserrat"/>
                <a:ea typeface="Montserrat"/>
                <a:cs typeface="Montserrat"/>
                <a:sym typeface="Montserrat"/>
              </a:rPr>
              <a:t>Telescopes and other low vision aids</a:t>
            </a:r>
            <a:endParaRPr sz="2400">
              <a:solidFill>
                <a:schemeClr val="dk1"/>
              </a:solidFill>
              <a:latin typeface="Montserrat"/>
              <a:ea typeface="Montserrat"/>
              <a:cs typeface="Montserrat"/>
              <a:sym typeface="Montserrat"/>
            </a:endParaRPr>
          </a:p>
          <a:p>
            <a:pPr indent="-381000" lvl="0" marL="457200" rtl="0" algn="l">
              <a:lnSpc>
                <a:spcPct val="150000"/>
              </a:lnSpc>
              <a:spcBef>
                <a:spcPts val="0"/>
              </a:spcBef>
              <a:spcAft>
                <a:spcPts val="0"/>
              </a:spcAft>
              <a:buClr>
                <a:schemeClr val="dk1"/>
              </a:buClr>
              <a:buSzPts val="2400"/>
              <a:buFont typeface="Montserrat"/>
              <a:buChar char="●"/>
            </a:pPr>
            <a:r>
              <a:rPr lang="en-US" sz="2400">
                <a:solidFill>
                  <a:schemeClr val="dk1"/>
                </a:solidFill>
                <a:latin typeface="Montserrat"/>
                <a:ea typeface="Montserrat"/>
                <a:cs typeface="Montserrat"/>
                <a:sym typeface="Montserrat"/>
              </a:rPr>
              <a:t>Emerging technologies</a:t>
            </a:r>
            <a:endParaRPr sz="24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24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3600">
                <a:solidFill>
                  <a:schemeClr val="dk2"/>
                </a:solidFill>
                <a:latin typeface="Montserrat"/>
                <a:ea typeface="Montserrat"/>
                <a:cs typeface="Montserrat"/>
                <a:sym typeface="Montserrat"/>
              </a:rPr>
              <a:t>Non-visual cues:</a:t>
            </a:r>
            <a:endParaRPr sz="3600">
              <a:solidFill>
                <a:schemeClr val="dk2"/>
              </a:solidFill>
              <a:latin typeface="Montserrat"/>
              <a:ea typeface="Montserrat"/>
              <a:cs typeface="Montserrat"/>
              <a:sym typeface="Montserrat"/>
            </a:endParaRPr>
          </a:p>
          <a:p>
            <a:pPr indent="-381000" lvl="0" marL="457200" rtl="0" algn="l">
              <a:lnSpc>
                <a:spcPct val="150000"/>
              </a:lnSpc>
              <a:spcBef>
                <a:spcPts val="0"/>
              </a:spcBef>
              <a:spcAft>
                <a:spcPts val="0"/>
              </a:spcAft>
              <a:buClr>
                <a:schemeClr val="dk1"/>
              </a:buClr>
              <a:buSzPts val="2400"/>
              <a:buFont typeface="Montserrat"/>
              <a:buChar char="●"/>
            </a:pPr>
            <a:r>
              <a:rPr lang="en-US" sz="2400">
                <a:solidFill>
                  <a:schemeClr val="dk1"/>
                </a:solidFill>
                <a:latin typeface="Montserrat"/>
                <a:ea typeface="Montserrat"/>
                <a:cs typeface="Montserrat"/>
                <a:sym typeface="Montserrat"/>
              </a:rPr>
              <a:t>Audible information</a:t>
            </a:r>
            <a:endParaRPr sz="2400">
              <a:solidFill>
                <a:schemeClr val="dk1"/>
              </a:solidFill>
              <a:latin typeface="Montserrat"/>
              <a:ea typeface="Montserrat"/>
              <a:cs typeface="Montserrat"/>
              <a:sym typeface="Montserrat"/>
            </a:endParaRPr>
          </a:p>
          <a:p>
            <a:pPr indent="-381000" lvl="0" marL="457200" rtl="0" algn="l">
              <a:lnSpc>
                <a:spcPct val="150000"/>
              </a:lnSpc>
              <a:spcBef>
                <a:spcPts val="0"/>
              </a:spcBef>
              <a:spcAft>
                <a:spcPts val="0"/>
              </a:spcAft>
              <a:buClr>
                <a:schemeClr val="dk1"/>
              </a:buClr>
              <a:buSzPts val="2400"/>
              <a:buFont typeface="Montserrat"/>
              <a:buChar char="●"/>
            </a:pPr>
            <a:r>
              <a:rPr lang="en-US" sz="2400">
                <a:solidFill>
                  <a:schemeClr val="dk1"/>
                </a:solidFill>
                <a:latin typeface="Montserrat"/>
                <a:ea typeface="Montserrat"/>
                <a:cs typeface="Montserrat"/>
                <a:sym typeface="Montserrat"/>
              </a:rPr>
              <a:t>Detectable edges</a:t>
            </a:r>
            <a:endParaRPr sz="2400">
              <a:solidFill>
                <a:schemeClr val="dk1"/>
              </a:solidFill>
              <a:latin typeface="Montserrat"/>
              <a:ea typeface="Montserrat"/>
              <a:cs typeface="Montserrat"/>
              <a:sym typeface="Montserrat"/>
            </a:endParaRPr>
          </a:p>
          <a:p>
            <a:pPr indent="-381000" lvl="0" marL="457200" rtl="0" algn="l">
              <a:lnSpc>
                <a:spcPct val="150000"/>
              </a:lnSpc>
              <a:spcBef>
                <a:spcPts val="0"/>
              </a:spcBef>
              <a:spcAft>
                <a:spcPts val="0"/>
              </a:spcAft>
              <a:buClr>
                <a:schemeClr val="dk1"/>
              </a:buClr>
              <a:buSzPts val="2400"/>
              <a:buFont typeface="Montserrat"/>
              <a:buChar char="●"/>
            </a:pPr>
            <a:r>
              <a:rPr lang="en-US" sz="2400">
                <a:solidFill>
                  <a:schemeClr val="dk1"/>
                </a:solidFill>
                <a:latin typeface="Montserrat"/>
                <a:ea typeface="Montserrat"/>
                <a:cs typeface="Montserrat"/>
                <a:sym typeface="Montserrat"/>
              </a:rPr>
              <a:t>Information received through touch (such as sidewalk, ramp, or driveway slopes, or </a:t>
            </a:r>
            <a:r>
              <a:rPr b="1" lang="en-US" sz="2400">
                <a:solidFill>
                  <a:schemeClr val="dk1"/>
                </a:solidFill>
                <a:latin typeface="Montserrat"/>
                <a:ea typeface="Montserrat"/>
                <a:cs typeface="Montserrat"/>
                <a:sym typeface="Montserrat"/>
              </a:rPr>
              <a:t>tactile walking surface indicators</a:t>
            </a:r>
            <a:r>
              <a:rPr lang="en-US" sz="2400">
                <a:solidFill>
                  <a:schemeClr val="dk1"/>
                </a:solidFill>
                <a:latin typeface="Montserrat"/>
                <a:ea typeface="Montserrat"/>
                <a:cs typeface="Montserrat"/>
                <a:sym typeface="Montserrat"/>
              </a:rPr>
              <a:t> perceived underfoot or by use of the long cane)</a:t>
            </a:r>
            <a:endParaRPr sz="2400">
              <a:solidFill>
                <a:schemeClr val="dk1"/>
              </a:solidFill>
              <a:latin typeface="Montserrat"/>
              <a:ea typeface="Montserrat"/>
              <a:cs typeface="Montserrat"/>
              <a:sym typeface="Montserrat"/>
            </a:endParaRPr>
          </a:p>
          <a:p>
            <a:pPr indent="-381000" lvl="0" marL="457200" rtl="0" algn="l">
              <a:lnSpc>
                <a:spcPct val="150000"/>
              </a:lnSpc>
              <a:spcBef>
                <a:spcPts val="0"/>
              </a:spcBef>
              <a:spcAft>
                <a:spcPts val="0"/>
              </a:spcAft>
              <a:buClr>
                <a:schemeClr val="dk1"/>
              </a:buClr>
              <a:buSzPts val="2400"/>
              <a:buFont typeface="Montserrat"/>
              <a:buChar char="●"/>
            </a:pPr>
            <a:r>
              <a:rPr lang="en-US" sz="2400">
                <a:solidFill>
                  <a:schemeClr val="dk1"/>
                </a:solidFill>
                <a:latin typeface="Montserrat"/>
                <a:ea typeface="Montserrat"/>
                <a:cs typeface="Montserrat"/>
                <a:sym typeface="Montserrat"/>
              </a:rPr>
              <a:t>Direction of the sun or wind, which sometimes aid in maintaining orientation</a:t>
            </a:r>
            <a:endParaRPr sz="2400">
              <a:solidFill>
                <a:schemeClr val="dk1"/>
              </a:solidFill>
              <a:latin typeface="Montserrat"/>
              <a:ea typeface="Montserrat"/>
              <a:cs typeface="Montserrat"/>
              <a:sym typeface="Montserrat"/>
            </a:endParaRPr>
          </a:p>
          <a:p>
            <a:pPr indent="-381000" lvl="0" marL="457200" rtl="0" algn="l">
              <a:lnSpc>
                <a:spcPct val="150000"/>
              </a:lnSpc>
              <a:spcBef>
                <a:spcPts val="0"/>
              </a:spcBef>
              <a:spcAft>
                <a:spcPts val="0"/>
              </a:spcAft>
              <a:buClr>
                <a:schemeClr val="dk1"/>
              </a:buClr>
              <a:buSzPts val="2400"/>
              <a:buFont typeface="Montserrat"/>
              <a:buChar char="●"/>
            </a:pPr>
            <a:r>
              <a:rPr lang="en-US" sz="2400">
                <a:solidFill>
                  <a:schemeClr val="dk1"/>
                </a:solidFill>
                <a:latin typeface="Montserrat"/>
                <a:ea typeface="Montserrat"/>
                <a:cs typeface="Montserrat"/>
                <a:sym typeface="Montserrat"/>
              </a:rPr>
              <a:t>Movement of other roadway users</a:t>
            </a:r>
            <a:endParaRPr sz="2400">
              <a:solidFill>
                <a:schemeClr val="dk1"/>
              </a:solidFill>
              <a:latin typeface="Montserrat"/>
              <a:ea typeface="Montserrat"/>
              <a:cs typeface="Montserrat"/>
              <a:sym typeface="Montserrat"/>
            </a:endParaRPr>
          </a:p>
          <a:p>
            <a:pPr indent="-381000" lvl="0" marL="457200" rtl="0" algn="l">
              <a:lnSpc>
                <a:spcPct val="150000"/>
              </a:lnSpc>
              <a:spcBef>
                <a:spcPts val="0"/>
              </a:spcBef>
              <a:spcAft>
                <a:spcPts val="0"/>
              </a:spcAft>
              <a:buClr>
                <a:schemeClr val="dk1"/>
              </a:buClr>
              <a:buSzPts val="2400"/>
              <a:buFont typeface="Montserrat"/>
              <a:buChar char="●"/>
            </a:pPr>
            <a:r>
              <a:rPr b="1" lang="en-US" sz="2400">
                <a:solidFill>
                  <a:schemeClr val="dk1"/>
                </a:solidFill>
                <a:latin typeface="Montserrat"/>
                <a:ea typeface="Montserrat"/>
                <a:cs typeface="Montserrat"/>
                <a:sym typeface="Montserrat"/>
              </a:rPr>
              <a:t>Visual contrast, via tone or color</a:t>
            </a:r>
            <a:endParaRPr b="1" sz="2400">
              <a:solidFill>
                <a:schemeClr val="dk1"/>
              </a:solidFill>
              <a:latin typeface="Montserrat"/>
              <a:ea typeface="Montserrat"/>
              <a:cs typeface="Montserrat"/>
              <a:sym typeface="Montserrat"/>
            </a:endParaRPr>
          </a:p>
        </p:txBody>
      </p:sp>
      <p:pic>
        <p:nvPicPr>
          <p:cNvPr id="90" name="Google Shape;90;p16"/>
          <p:cNvPicPr preferRelativeResize="0"/>
          <p:nvPr/>
        </p:nvPicPr>
        <p:blipFill>
          <a:blip r:embed="rId3">
            <a:alphaModFix/>
          </a:blip>
          <a:stretch>
            <a:fillRect/>
          </a:stretch>
        </p:blipFill>
        <p:spPr>
          <a:xfrm>
            <a:off x="1796150" y="3033375"/>
            <a:ext cx="7758049" cy="9939026"/>
          </a:xfrm>
          <a:prstGeom prst="rect">
            <a:avLst/>
          </a:prstGeom>
          <a:noFill/>
          <a:ln>
            <a:noFill/>
          </a:ln>
        </p:spPr>
      </p:pic>
      <p:sp>
        <p:nvSpPr>
          <p:cNvPr id="91" name="Google Shape;91;p16"/>
          <p:cNvSpPr txBox="1"/>
          <p:nvPr/>
        </p:nvSpPr>
        <p:spPr>
          <a:xfrm>
            <a:off x="1796150" y="13005975"/>
            <a:ext cx="14463600" cy="68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t>Photo source: </a:t>
            </a:r>
            <a:r>
              <a:rPr lang="en-US" sz="1800"/>
              <a:t>https://www.fhwa.dot.gov/environment/bicycle_pedestrian/publications/accessible_shared_streets/#legal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7"/>
          <p:cNvSpPr/>
          <p:nvPr/>
        </p:nvSpPr>
        <p:spPr>
          <a:xfrm>
            <a:off x="9901165" y="3821667"/>
            <a:ext cx="4607400" cy="4608600"/>
          </a:xfrm>
          <a:prstGeom prst="ellipse">
            <a:avLst/>
          </a:prstGeom>
          <a:noFill/>
          <a:ln cap="flat" cmpd="sng" w="2857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2900" u="none" cap="none" strike="noStrike">
              <a:solidFill>
                <a:schemeClr val="lt1"/>
              </a:solidFill>
              <a:latin typeface="Montserrat"/>
              <a:ea typeface="Montserrat"/>
              <a:cs typeface="Montserrat"/>
              <a:sym typeface="Montserrat"/>
            </a:endParaRPr>
          </a:p>
        </p:txBody>
      </p:sp>
      <p:sp>
        <p:nvSpPr>
          <p:cNvPr id="97" name="Google Shape;97;p17"/>
          <p:cNvSpPr/>
          <p:nvPr/>
        </p:nvSpPr>
        <p:spPr>
          <a:xfrm>
            <a:off x="4365887" y="4324942"/>
            <a:ext cx="3583800" cy="3584700"/>
          </a:xfrm>
          <a:prstGeom prst="ellipse">
            <a:avLst/>
          </a:prstGeom>
          <a:noFill/>
          <a:ln cap="flat" cmpd="sng" w="2857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2900" u="none" cap="none" strike="noStrike">
              <a:solidFill>
                <a:schemeClr val="lt1"/>
              </a:solidFill>
              <a:latin typeface="Montserrat"/>
              <a:ea typeface="Montserrat"/>
              <a:cs typeface="Montserrat"/>
              <a:sym typeface="Montserrat"/>
            </a:endParaRPr>
          </a:p>
        </p:txBody>
      </p:sp>
      <p:sp>
        <p:nvSpPr>
          <p:cNvPr id="98" name="Google Shape;98;p17"/>
          <p:cNvSpPr txBox="1"/>
          <p:nvPr/>
        </p:nvSpPr>
        <p:spPr>
          <a:xfrm>
            <a:off x="1759630" y="766741"/>
            <a:ext cx="18476533" cy="221599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Font typeface="Montserrat"/>
              <a:buNone/>
            </a:pPr>
            <a:r>
              <a:rPr b="1" lang="en-US" sz="12500">
                <a:solidFill>
                  <a:schemeClr val="dk2"/>
                </a:solidFill>
                <a:latin typeface="Montserrat"/>
                <a:ea typeface="Montserrat"/>
                <a:cs typeface="Montserrat"/>
                <a:sym typeface="Montserrat"/>
              </a:rPr>
              <a:t>Some statistics</a:t>
            </a:r>
            <a:endParaRPr/>
          </a:p>
        </p:txBody>
      </p:sp>
      <p:sp>
        <p:nvSpPr>
          <p:cNvPr id="99" name="Google Shape;99;p17"/>
          <p:cNvSpPr txBox="1"/>
          <p:nvPr/>
        </p:nvSpPr>
        <p:spPr>
          <a:xfrm>
            <a:off x="3772600" y="9561871"/>
            <a:ext cx="4481400" cy="2216100"/>
          </a:xfrm>
          <a:prstGeom prst="rect">
            <a:avLst/>
          </a:prstGeom>
          <a:noFill/>
          <a:ln>
            <a:noFill/>
          </a:ln>
        </p:spPr>
        <p:txBody>
          <a:bodyPr anchorCtr="0" anchor="t" bIns="91400" lIns="182825" spcFirstLastPara="1" rIns="182825" wrap="square" tIns="91400">
            <a:noAutofit/>
          </a:bodyPr>
          <a:lstStyle/>
          <a:p>
            <a:pPr indent="0" lvl="0" marL="0" rtl="0" algn="l">
              <a:lnSpc>
                <a:spcPct val="140000"/>
              </a:lnSpc>
              <a:spcBef>
                <a:spcPts val="0"/>
              </a:spcBef>
              <a:spcAft>
                <a:spcPts val="3000"/>
              </a:spcAft>
              <a:buNone/>
            </a:pPr>
            <a:r>
              <a:rPr lang="en-US" sz="1800">
                <a:solidFill>
                  <a:srgbClr val="444444"/>
                </a:solidFill>
                <a:highlight>
                  <a:srgbClr val="FFFFFF"/>
                </a:highlight>
              </a:rPr>
              <a:t>Most people who are visually impaired don’t use a white cane. In fact, only an estimated </a:t>
            </a:r>
            <a:r>
              <a:rPr lang="en-US" sz="1800" u="sng">
                <a:solidFill>
                  <a:srgbClr val="1D4F91"/>
                </a:solidFill>
                <a:highlight>
                  <a:srgbClr val="FFFFFF"/>
                </a:highlight>
                <a:hlinkClick r:id="rId4"/>
              </a:rPr>
              <a:t>2 percent</a:t>
            </a:r>
            <a:r>
              <a:rPr lang="en-US" sz="1800">
                <a:solidFill>
                  <a:srgbClr val="444444"/>
                </a:solidFill>
                <a:highlight>
                  <a:srgbClr val="FFFFFF"/>
                </a:highlight>
              </a:rPr>
              <a:t> to </a:t>
            </a:r>
            <a:r>
              <a:rPr lang="en-US" sz="1800" u="sng">
                <a:solidFill>
                  <a:srgbClr val="1D4F91"/>
                </a:solidFill>
                <a:highlight>
                  <a:srgbClr val="FFFFFF"/>
                </a:highlight>
                <a:hlinkClick r:id="rId5"/>
              </a:rPr>
              <a:t>8 percent</a:t>
            </a:r>
            <a:r>
              <a:rPr lang="en-US" sz="1800">
                <a:solidFill>
                  <a:srgbClr val="444444"/>
                </a:solidFill>
                <a:highlight>
                  <a:srgbClr val="FFFFFF"/>
                </a:highlight>
              </a:rPr>
              <a:t> do. The rest rely on their useable vision, a guide dog or a sighted guide.</a:t>
            </a:r>
            <a:endParaRPr sz="1800">
              <a:solidFill>
                <a:srgbClr val="7F7F7F"/>
              </a:solidFill>
              <a:latin typeface="Montserrat"/>
              <a:ea typeface="Montserrat"/>
              <a:cs typeface="Montserrat"/>
              <a:sym typeface="Montserrat"/>
            </a:endParaRPr>
          </a:p>
        </p:txBody>
      </p:sp>
      <p:sp>
        <p:nvSpPr>
          <p:cNvPr id="100" name="Google Shape;100;p17"/>
          <p:cNvSpPr txBox="1"/>
          <p:nvPr/>
        </p:nvSpPr>
        <p:spPr>
          <a:xfrm>
            <a:off x="3786901" y="8642375"/>
            <a:ext cx="4481400" cy="1046400"/>
          </a:xfrm>
          <a:prstGeom prst="rect">
            <a:avLst/>
          </a:prstGeom>
          <a:noFill/>
          <a:ln>
            <a:noFill/>
          </a:ln>
        </p:spPr>
        <p:txBody>
          <a:bodyPr anchorCtr="0" anchor="t" bIns="91400" lIns="182825" spcFirstLastPara="1" rIns="182825" wrap="square" tIns="91400">
            <a:noAutofit/>
          </a:bodyPr>
          <a:lstStyle/>
          <a:p>
            <a:pPr indent="0" lvl="0" marL="0" marR="0" rtl="0" algn="ctr">
              <a:lnSpc>
                <a:spcPct val="140000"/>
              </a:lnSpc>
              <a:spcBef>
                <a:spcPts val="0"/>
              </a:spcBef>
              <a:spcAft>
                <a:spcPts val="0"/>
              </a:spcAft>
              <a:buClr>
                <a:schemeClr val="dk1"/>
              </a:buClr>
              <a:buFont typeface="Arial"/>
              <a:buNone/>
            </a:pPr>
            <a:r>
              <a:rPr lang="en-US" sz="4000">
                <a:solidFill>
                  <a:schemeClr val="dk1"/>
                </a:solidFill>
                <a:latin typeface="Montserrat"/>
                <a:ea typeface="Montserrat"/>
                <a:cs typeface="Montserrat"/>
                <a:sym typeface="Montserrat"/>
              </a:rPr>
              <a:t>2% TO 8%</a:t>
            </a:r>
            <a:endParaRPr/>
          </a:p>
        </p:txBody>
      </p:sp>
      <p:sp>
        <p:nvSpPr>
          <p:cNvPr id="101" name="Google Shape;101;p17"/>
          <p:cNvSpPr txBox="1"/>
          <p:nvPr/>
        </p:nvSpPr>
        <p:spPr>
          <a:xfrm>
            <a:off x="10046075" y="9561871"/>
            <a:ext cx="4481400" cy="2216100"/>
          </a:xfrm>
          <a:prstGeom prst="rect">
            <a:avLst/>
          </a:prstGeom>
          <a:noFill/>
          <a:ln>
            <a:noFill/>
          </a:ln>
        </p:spPr>
        <p:txBody>
          <a:bodyPr anchorCtr="0" anchor="t" bIns="91400" lIns="182825" spcFirstLastPara="1" rIns="182825" wrap="square" tIns="91400">
            <a:noAutofit/>
          </a:bodyPr>
          <a:lstStyle/>
          <a:p>
            <a:pPr indent="0" lvl="0" marL="0" marR="0" rtl="0" algn="ctr">
              <a:lnSpc>
                <a:spcPct val="140000"/>
              </a:lnSpc>
              <a:spcBef>
                <a:spcPts val="0"/>
              </a:spcBef>
              <a:spcAft>
                <a:spcPts val="0"/>
              </a:spcAft>
              <a:buClr>
                <a:srgbClr val="7F7F7F"/>
              </a:buClr>
              <a:buFont typeface="Arial"/>
              <a:buNone/>
            </a:pPr>
            <a:r>
              <a:rPr lang="en-US" sz="1800">
                <a:solidFill>
                  <a:srgbClr val="333333"/>
                </a:solidFill>
                <a:highlight>
                  <a:srgbClr val="F1F1F1"/>
                </a:highlight>
                <a:latin typeface="Trebuchet MS"/>
                <a:ea typeface="Trebuchet MS"/>
                <a:cs typeface="Trebuchet MS"/>
                <a:sym typeface="Trebuchet MS"/>
              </a:rPr>
              <a:t>The number of non-institutionalized, male or female, ages 16 through 75+, all races, regardless of ethnicity, with all education levels in the United States reported to have a visual disability in 2015.</a:t>
            </a:r>
            <a:endParaRPr sz="1800"/>
          </a:p>
        </p:txBody>
      </p:sp>
      <p:sp>
        <p:nvSpPr>
          <p:cNvPr id="102" name="Google Shape;102;p17"/>
          <p:cNvSpPr txBox="1"/>
          <p:nvPr/>
        </p:nvSpPr>
        <p:spPr>
          <a:xfrm>
            <a:off x="9834575" y="8642375"/>
            <a:ext cx="4950300" cy="919500"/>
          </a:xfrm>
          <a:prstGeom prst="rect">
            <a:avLst/>
          </a:prstGeom>
          <a:noFill/>
          <a:ln>
            <a:noFill/>
          </a:ln>
        </p:spPr>
        <p:txBody>
          <a:bodyPr anchorCtr="0" anchor="t" bIns="91400" lIns="182825" spcFirstLastPara="1" rIns="182825" wrap="square" tIns="91400">
            <a:noAutofit/>
          </a:bodyPr>
          <a:lstStyle/>
          <a:p>
            <a:pPr indent="0" lvl="0" marL="0" marR="0" rtl="0" algn="ctr">
              <a:lnSpc>
                <a:spcPct val="100000"/>
              </a:lnSpc>
              <a:spcBef>
                <a:spcPts val="0"/>
              </a:spcBef>
              <a:spcAft>
                <a:spcPts val="0"/>
              </a:spcAft>
              <a:buClr>
                <a:schemeClr val="dk1"/>
              </a:buClr>
              <a:buFont typeface="Arial"/>
              <a:buNone/>
            </a:pPr>
            <a:r>
              <a:rPr lang="en-US" sz="4000">
                <a:solidFill>
                  <a:schemeClr val="dk1"/>
                </a:solidFill>
                <a:latin typeface="Montserrat"/>
                <a:ea typeface="Montserrat"/>
                <a:cs typeface="Montserrat"/>
                <a:sym typeface="Montserrat"/>
              </a:rPr>
              <a:t>2.3% or 7,292,100</a:t>
            </a:r>
            <a:endParaRPr/>
          </a:p>
        </p:txBody>
      </p:sp>
      <p:sp>
        <p:nvSpPr>
          <p:cNvPr id="103" name="Google Shape;103;p17"/>
          <p:cNvSpPr txBox="1"/>
          <p:nvPr/>
        </p:nvSpPr>
        <p:spPr>
          <a:xfrm>
            <a:off x="16305250" y="9561875"/>
            <a:ext cx="4607400" cy="2764800"/>
          </a:xfrm>
          <a:prstGeom prst="rect">
            <a:avLst/>
          </a:prstGeom>
          <a:noFill/>
          <a:ln>
            <a:noFill/>
          </a:ln>
        </p:spPr>
        <p:txBody>
          <a:bodyPr anchorCtr="0" anchor="t" bIns="91400" lIns="182825" spcFirstLastPara="1" rIns="182825" wrap="square" tIns="91400">
            <a:noAutofit/>
          </a:bodyPr>
          <a:lstStyle/>
          <a:p>
            <a:pPr indent="0" lvl="0" marL="0" marR="0" rtl="0" algn="l">
              <a:lnSpc>
                <a:spcPct val="140000"/>
              </a:lnSpc>
              <a:spcBef>
                <a:spcPts val="0"/>
              </a:spcBef>
              <a:spcAft>
                <a:spcPts val="0"/>
              </a:spcAft>
              <a:buClr>
                <a:srgbClr val="7F7F7F"/>
              </a:buClr>
              <a:buFont typeface="Arial"/>
              <a:buNone/>
            </a:pPr>
            <a:r>
              <a:rPr lang="en-US" sz="1800">
                <a:solidFill>
                  <a:srgbClr val="444444"/>
                </a:solidFill>
                <a:highlight>
                  <a:srgbClr val="FFFFFF"/>
                </a:highlight>
              </a:rPr>
              <a:t>80% of curb cuts are not ADA compliant.  The City’s data reveals that 75% of curb cuts have defects related to slope, width, etc., and 25% have no detectible warning tiles used primarily by people who are blind.</a:t>
            </a:r>
            <a:endParaRPr sz="1800"/>
          </a:p>
        </p:txBody>
      </p:sp>
      <p:sp>
        <p:nvSpPr>
          <p:cNvPr id="104" name="Google Shape;104;p17"/>
          <p:cNvSpPr txBox="1"/>
          <p:nvPr/>
        </p:nvSpPr>
        <p:spPr>
          <a:xfrm>
            <a:off x="16118773" y="8642375"/>
            <a:ext cx="4481400" cy="1046400"/>
          </a:xfrm>
          <a:prstGeom prst="rect">
            <a:avLst/>
          </a:prstGeom>
          <a:noFill/>
          <a:ln>
            <a:noFill/>
          </a:ln>
        </p:spPr>
        <p:txBody>
          <a:bodyPr anchorCtr="0" anchor="t" bIns="91400" lIns="182825" spcFirstLastPara="1" rIns="182825" wrap="square" tIns="91400">
            <a:noAutofit/>
          </a:bodyPr>
          <a:lstStyle/>
          <a:p>
            <a:pPr indent="0" lvl="0" marL="0" marR="0" rtl="0" algn="ctr">
              <a:lnSpc>
                <a:spcPct val="140000"/>
              </a:lnSpc>
              <a:spcBef>
                <a:spcPts val="0"/>
              </a:spcBef>
              <a:spcAft>
                <a:spcPts val="0"/>
              </a:spcAft>
              <a:buClr>
                <a:schemeClr val="dk1"/>
              </a:buClr>
              <a:buFont typeface="Arial"/>
              <a:buNone/>
            </a:pPr>
            <a:r>
              <a:rPr lang="en-US" sz="4000">
                <a:solidFill>
                  <a:schemeClr val="dk1"/>
                </a:solidFill>
                <a:latin typeface="Montserrat"/>
                <a:ea typeface="Montserrat"/>
                <a:cs typeface="Montserrat"/>
                <a:sym typeface="Montserrat"/>
              </a:rPr>
              <a:t>25%</a:t>
            </a:r>
            <a:endParaRPr/>
          </a:p>
        </p:txBody>
      </p:sp>
      <p:pic>
        <p:nvPicPr>
          <p:cNvPr id="105" name="Google Shape;105;p17"/>
          <p:cNvPicPr preferRelativeResize="0"/>
          <p:nvPr/>
        </p:nvPicPr>
        <p:blipFill>
          <a:blip r:embed="rId6">
            <a:alphaModFix/>
          </a:blip>
          <a:stretch>
            <a:fillRect/>
          </a:stretch>
        </p:blipFill>
        <p:spPr>
          <a:xfrm>
            <a:off x="2869826" y="4164646"/>
            <a:ext cx="6315651" cy="3905222"/>
          </a:xfrm>
          <a:prstGeom prst="rect">
            <a:avLst/>
          </a:prstGeom>
          <a:noFill/>
          <a:ln>
            <a:noFill/>
          </a:ln>
        </p:spPr>
      </p:pic>
      <p:pic>
        <p:nvPicPr>
          <p:cNvPr id="106" name="Google Shape;106;p17" title="Points scored"/>
          <p:cNvPicPr preferRelativeResize="0"/>
          <p:nvPr/>
        </p:nvPicPr>
        <p:blipFill>
          <a:blip r:embed="rId7">
            <a:alphaModFix/>
          </a:blip>
          <a:stretch>
            <a:fillRect/>
          </a:stretch>
        </p:blipFill>
        <p:spPr>
          <a:xfrm>
            <a:off x="15201700" y="4164626"/>
            <a:ext cx="6315651" cy="3905226"/>
          </a:xfrm>
          <a:prstGeom prst="rect">
            <a:avLst/>
          </a:prstGeom>
          <a:noFill/>
          <a:ln>
            <a:noFill/>
          </a:ln>
        </p:spPr>
      </p:pic>
      <p:sp>
        <p:nvSpPr>
          <p:cNvPr id="107" name="Google Shape;107;p17"/>
          <p:cNvSpPr txBox="1"/>
          <p:nvPr/>
        </p:nvSpPr>
        <p:spPr>
          <a:xfrm>
            <a:off x="10809725" y="5525775"/>
            <a:ext cx="3000000" cy="1200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US" sz="4000">
                <a:solidFill>
                  <a:schemeClr val="dk1"/>
                </a:solidFill>
                <a:latin typeface="Montserrat"/>
                <a:ea typeface="Montserrat"/>
                <a:cs typeface="Montserrat"/>
                <a:sym typeface="Montserrat"/>
              </a:rPr>
              <a:t>7,292,100</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8"/>
          <p:cNvSpPr txBox="1"/>
          <p:nvPr/>
        </p:nvSpPr>
        <p:spPr>
          <a:xfrm>
            <a:off x="5277775" y="7419209"/>
            <a:ext cx="13831800" cy="17322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2"/>
              </a:buClr>
              <a:buFont typeface="Montserrat"/>
              <a:buNone/>
            </a:pPr>
            <a:r>
              <a:rPr b="1" lang="en-US" sz="3600">
                <a:solidFill>
                  <a:schemeClr val="dk2"/>
                </a:solidFill>
                <a:latin typeface="Montserrat"/>
                <a:ea typeface="Montserrat"/>
                <a:cs typeface="Montserrat"/>
                <a:sym typeface="Montserrat"/>
              </a:rPr>
              <a:t>1990: </a:t>
            </a:r>
            <a:r>
              <a:rPr b="1" lang="en-US" sz="3600">
                <a:solidFill>
                  <a:srgbClr val="FF0000"/>
                </a:solidFill>
                <a:latin typeface="Montserrat"/>
                <a:ea typeface="Montserrat"/>
                <a:cs typeface="Montserrat"/>
                <a:sym typeface="Montserrat"/>
              </a:rPr>
              <a:t>Tactile paving introduced in the UK</a:t>
            </a:r>
            <a:endParaRPr b="1" sz="3600">
              <a:solidFill>
                <a:srgbClr val="FF0000"/>
              </a:solidFill>
              <a:latin typeface="Montserrat"/>
              <a:ea typeface="Montserrat"/>
              <a:cs typeface="Montserrat"/>
              <a:sym typeface="Montserrat"/>
            </a:endParaRPr>
          </a:p>
          <a:p>
            <a:pPr indent="0" lvl="0" marL="0" marR="0" rtl="0" algn="l">
              <a:lnSpc>
                <a:spcPct val="150000"/>
              </a:lnSpc>
              <a:spcBef>
                <a:spcPts val="0"/>
              </a:spcBef>
              <a:spcAft>
                <a:spcPts val="0"/>
              </a:spcAft>
              <a:buClr>
                <a:schemeClr val="dk2"/>
              </a:buClr>
              <a:buFont typeface="Montserrat"/>
              <a:buNone/>
            </a:pPr>
            <a:r>
              <a:rPr lang="en-US" sz="2400">
                <a:highlight>
                  <a:srgbClr val="FFFFFF"/>
                </a:highlight>
                <a:latin typeface="Montserrat"/>
                <a:ea typeface="Montserrat"/>
                <a:cs typeface="Montserrat"/>
                <a:sym typeface="Montserrat"/>
              </a:rPr>
              <a:t>Though the Disability Discrimination Act became law in 1992, the UK adapted guidance on the use of tactile surfaces in 2007</a:t>
            </a:r>
            <a:endParaRPr b="1" sz="2400">
              <a:latin typeface="Montserrat"/>
              <a:ea typeface="Montserrat"/>
              <a:cs typeface="Montserrat"/>
              <a:sym typeface="Montserrat"/>
            </a:endParaRPr>
          </a:p>
        </p:txBody>
      </p:sp>
      <p:sp>
        <p:nvSpPr>
          <p:cNvPr id="113" name="Google Shape;113;p18"/>
          <p:cNvSpPr txBox="1"/>
          <p:nvPr/>
        </p:nvSpPr>
        <p:spPr>
          <a:xfrm>
            <a:off x="5277775" y="5625675"/>
            <a:ext cx="17469000" cy="10482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2"/>
              </a:buClr>
              <a:buFont typeface="Montserrat"/>
              <a:buNone/>
            </a:pPr>
            <a:r>
              <a:rPr b="1" lang="en-US" sz="3600">
                <a:solidFill>
                  <a:schemeClr val="dk2"/>
                </a:solidFill>
                <a:latin typeface="Montserrat"/>
                <a:ea typeface="Montserrat"/>
                <a:cs typeface="Montserrat"/>
                <a:sym typeface="Montserrat"/>
              </a:rPr>
              <a:t>1973: </a:t>
            </a:r>
            <a:r>
              <a:rPr b="1" lang="en-US" sz="3600">
                <a:solidFill>
                  <a:srgbClr val="FF0000"/>
                </a:solidFill>
                <a:latin typeface="Montserrat"/>
                <a:ea typeface="Montserrat"/>
                <a:cs typeface="Montserrat"/>
                <a:sym typeface="Montserrat"/>
              </a:rPr>
              <a:t>Japanese government begins installing tiles nationwide</a:t>
            </a:r>
            <a:endParaRPr b="1" sz="3600">
              <a:solidFill>
                <a:srgbClr val="FF0000"/>
              </a:solidFill>
              <a:latin typeface="Montserrat"/>
              <a:ea typeface="Montserrat"/>
              <a:cs typeface="Montserrat"/>
              <a:sym typeface="Montserrat"/>
            </a:endParaRPr>
          </a:p>
          <a:p>
            <a:pPr indent="0" lvl="0" marL="0" rtl="0" algn="l">
              <a:spcBef>
                <a:spcPts val="0"/>
              </a:spcBef>
              <a:spcAft>
                <a:spcPts val="0"/>
              </a:spcAft>
              <a:buClr>
                <a:srgbClr val="000000"/>
              </a:buClr>
              <a:buSzPts val="1100"/>
              <a:buFont typeface="Arial"/>
              <a:buNone/>
            </a:pPr>
            <a:r>
              <a:rPr lang="en-US" sz="2400">
                <a:latin typeface="Montserrat"/>
                <a:ea typeface="Montserrat"/>
                <a:cs typeface="Montserrat"/>
                <a:sym typeface="Montserrat"/>
              </a:rPr>
              <a:t>Tiles were</a:t>
            </a:r>
            <a:r>
              <a:rPr lang="en-US" sz="2400">
                <a:latin typeface="Montserrat"/>
                <a:ea typeface="Montserrat"/>
                <a:cs typeface="Montserrat"/>
                <a:sym typeface="Montserrat"/>
              </a:rPr>
              <a:t> popularized by the Japan Railway’s implementation of detectable warnings on train platforms</a:t>
            </a:r>
            <a:endParaRPr sz="2400">
              <a:latin typeface="Montserrat"/>
              <a:ea typeface="Montserrat"/>
              <a:cs typeface="Montserrat"/>
              <a:sym typeface="Montserrat"/>
            </a:endParaRPr>
          </a:p>
          <a:p>
            <a:pPr indent="0" lvl="0" marL="0" marR="0" rtl="0" algn="l">
              <a:lnSpc>
                <a:spcPct val="150000"/>
              </a:lnSpc>
              <a:spcBef>
                <a:spcPts val="0"/>
              </a:spcBef>
              <a:spcAft>
                <a:spcPts val="0"/>
              </a:spcAft>
              <a:buClr>
                <a:schemeClr val="dk2"/>
              </a:buClr>
              <a:buFont typeface="Montserrat"/>
              <a:buNone/>
            </a:pPr>
            <a:r>
              <a:t/>
            </a:r>
            <a:endParaRPr b="1" sz="3600">
              <a:solidFill>
                <a:schemeClr val="dk2"/>
              </a:solidFill>
              <a:latin typeface="Montserrat"/>
              <a:ea typeface="Montserrat"/>
              <a:cs typeface="Montserrat"/>
              <a:sym typeface="Montserrat"/>
            </a:endParaRPr>
          </a:p>
        </p:txBody>
      </p:sp>
      <p:sp>
        <p:nvSpPr>
          <p:cNvPr id="114" name="Google Shape;114;p18"/>
          <p:cNvSpPr txBox="1"/>
          <p:nvPr/>
        </p:nvSpPr>
        <p:spPr>
          <a:xfrm>
            <a:off x="5277775" y="3563850"/>
            <a:ext cx="13831800" cy="18327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2"/>
              </a:buClr>
              <a:buFont typeface="Montserrat"/>
              <a:buNone/>
            </a:pPr>
            <a:r>
              <a:rPr b="1" lang="en-US" sz="3600">
                <a:solidFill>
                  <a:schemeClr val="dk2"/>
                </a:solidFill>
                <a:latin typeface="Montserrat"/>
                <a:ea typeface="Montserrat"/>
                <a:cs typeface="Montserrat"/>
                <a:sym typeface="Montserrat"/>
              </a:rPr>
              <a:t>1965: </a:t>
            </a:r>
            <a:r>
              <a:rPr b="1" lang="en-US" sz="3600">
                <a:solidFill>
                  <a:srgbClr val="FF0000"/>
                </a:solidFill>
                <a:latin typeface="Montserrat"/>
                <a:ea typeface="Montserrat"/>
                <a:cs typeface="Montserrat"/>
                <a:sym typeface="Montserrat"/>
              </a:rPr>
              <a:t>First developed in Japan</a:t>
            </a:r>
            <a:endParaRPr>
              <a:solidFill>
                <a:srgbClr val="FF0000"/>
              </a:solidFill>
            </a:endParaRPr>
          </a:p>
          <a:p>
            <a:pPr indent="0" lvl="0" marL="0" rtl="0" algn="l">
              <a:spcBef>
                <a:spcPts val="0"/>
              </a:spcBef>
              <a:spcAft>
                <a:spcPts val="0"/>
              </a:spcAft>
              <a:buClr>
                <a:srgbClr val="000000"/>
              </a:buClr>
              <a:buSzPts val="1100"/>
              <a:buFont typeface="Arial"/>
              <a:buNone/>
            </a:pPr>
            <a:r>
              <a:rPr lang="en-US" sz="2400">
                <a:latin typeface="Montserrat"/>
                <a:ea typeface="Montserrat"/>
                <a:cs typeface="Montserrat"/>
                <a:sym typeface="Montserrat"/>
              </a:rPr>
              <a:t>Shiichi Myakka, Okayama City, Japan, developed tactile tiles. Two years later he installed them on a busy roadway to help a visually impaired friend. </a:t>
            </a:r>
            <a:endParaRPr sz="2400">
              <a:latin typeface="Montserrat"/>
              <a:ea typeface="Montserrat"/>
              <a:cs typeface="Montserrat"/>
              <a:sym typeface="Montserrat"/>
            </a:endParaRPr>
          </a:p>
        </p:txBody>
      </p:sp>
      <p:sp>
        <p:nvSpPr>
          <p:cNvPr id="115" name="Google Shape;115;p18"/>
          <p:cNvSpPr txBox="1"/>
          <p:nvPr/>
        </p:nvSpPr>
        <p:spPr>
          <a:xfrm>
            <a:off x="5277773" y="1130400"/>
            <a:ext cx="14582400" cy="120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Font typeface="Montserrat"/>
              <a:buNone/>
            </a:pPr>
            <a:r>
              <a:rPr b="1" lang="en-US" sz="12500">
                <a:solidFill>
                  <a:schemeClr val="dk2"/>
                </a:solidFill>
                <a:latin typeface="Montserrat"/>
                <a:ea typeface="Montserrat"/>
                <a:cs typeface="Montserrat"/>
                <a:sym typeface="Montserrat"/>
              </a:rPr>
              <a:t>A brief history</a:t>
            </a:r>
            <a:endParaRPr b="1" sz="12500"/>
          </a:p>
        </p:txBody>
      </p:sp>
      <p:pic>
        <p:nvPicPr>
          <p:cNvPr id="116" name="Google Shape;116;p18"/>
          <p:cNvPicPr preferRelativeResize="0"/>
          <p:nvPr/>
        </p:nvPicPr>
        <p:blipFill>
          <a:blip r:embed="rId3">
            <a:alphaModFix/>
          </a:blip>
          <a:stretch>
            <a:fillRect/>
          </a:stretch>
        </p:blipFill>
        <p:spPr>
          <a:xfrm>
            <a:off x="0" y="-41313"/>
            <a:ext cx="4581025" cy="4635977"/>
          </a:xfrm>
          <a:prstGeom prst="rect">
            <a:avLst/>
          </a:prstGeom>
          <a:noFill/>
          <a:ln>
            <a:noFill/>
          </a:ln>
        </p:spPr>
      </p:pic>
      <p:pic>
        <p:nvPicPr>
          <p:cNvPr id="117" name="Google Shape;117;p18"/>
          <p:cNvPicPr preferRelativeResize="0"/>
          <p:nvPr/>
        </p:nvPicPr>
        <p:blipFill>
          <a:blip r:embed="rId3">
            <a:alphaModFix/>
          </a:blip>
          <a:stretch>
            <a:fillRect/>
          </a:stretch>
        </p:blipFill>
        <p:spPr>
          <a:xfrm>
            <a:off x="0" y="4501196"/>
            <a:ext cx="4581025" cy="4635977"/>
          </a:xfrm>
          <a:prstGeom prst="rect">
            <a:avLst/>
          </a:prstGeom>
          <a:noFill/>
          <a:ln>
            <a:noFill/>
          </a:ln>
        </p:spPr>
      </p:pic>
      <p:pic>
        <p:nvPicPr>
          <p:cNvPr id="118" name="Google Shape;118;p18"/>
          <p:cNvPicPr preferRelativeResize="0"/>
          <p:nvPr/>
        </p:nvPicPr>
        <p:blipFill>
          <a:blip r:embed="rId3">
            <a:alphaModFix/>
          </a:blip>
          <a:stretch>
            <a:fillRect/>
          </a:stretch>
        </p:blipFill>
        <p:spPr>
          <a:xfrm>
            <a:off x="0" y="9137173"/>
            <a:ext cx="4581025" cy="4635977"/>
          </a:xfrm>
          <a:prstGeom prst="rect">
            <a:avLst/>
          </a:prstGeom>
          <a:noFill/>
          <a:ln>
            <a:noFill/>
          </a:ln>
        </p:spPr>
      </p:pic>
      <p:sp>
        <p:nvSpPr>
          <p:cNvPr id="119" name="Google Shape;119;p18"/>
          <p:cNvSpPr txBox="1"/>
          <p:nvPr/>
        </p:nvSpPr>
        <p:spPr>
          <a:xfrm>
            <a:off x="5277775" y="12671000"/>
            <a:ext cx="9260700" cy="68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Tile image at left: </a:t>
            </a:r>
            <a:r>
              <a:rPr lang="en-US"/>
              <a:t>https://www.adasigndepot.com/products/truncated-domes-surface-applied-2x3?utm_source=googlepepla&amp;utm_medium=adwords&amp;id=183074957338&amp;gclid=EAIaIQobChMIqsyo9trP3gIVjo3ICh1LDAipEAQYAiABEgIoiPD_BwE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19"/>
          <p:cNvSpPr txBox="1"/>
          <p:nvPr/>
        </p:nvSpPr>
        <p:spPr>
          <a:xfrm>
            <a:off x="5510600" y="6160925"/>
            <a:ext cx="16689300" cy="8784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Font typeface="Montserrat"/>
              <a:buNone/>
            </a:pPr>
            <a:r>
              <a:rPr lang="en-US" sz="4800">
                <a:highlight>
                  <a:srgbClr val="FFFFFF"/>
                </a:highlight>
                <a:latin typeface="Montserrat"/>
                <a:ea typeface="Montserrat"/>
                <a:cs typeface="Montserrat"/>
                <a:sym typeface="Montserrat"/>
              </a:rPr>
              <a:t>The research determined that other designs used in place of truncated domes such as </a:t>
            </a:r>
            <a:r>
              <a:rPr b="1" lang="en-US" sz="4800">
                <a:highlight>
                  <a:srgbClr val="FFFFFF"/>
                </a:highlight>
                <a:latin typeface="Montserrat"/>
                <a:ea typeface="Montserrat"/>
                <a:cs typeface="Montserrat"/>
                <a:sym typeface="Montserrat"/>
              </a:rPr>
              <a:t>grooves, striations, and exposed aggregate, were not detectable in the sidewalk and roadway environment</a:t>
            </a:r>
            <a:r>
              <a:rPr lang="en-US" sz="4800">
                <a:highlight>
                  <a:srgbClr val="FFFFFF"/>
                </a:highlight>
                <a:latin typeface="Montserrat"/>
                <a:ea typeface="Montserrat"/>
                <a:cs typeface="Montserrat"/>
                <a:sym typeface="Montserrat"/>
              </a:rPr>
              <a:t> because of the similarities to other surface textures and defects. Truncated domes have a unique design that can be detected underfoot and with a cane, and other surfaces are not considered ADA equivalent and therefore do not comply with the ADA requirements.</a:t>
            </a:r>
            <a:endParaRPr sz="4800">
              <a:latin typeface="Montserrat"/>
              <a:ea typeface="Montserrat"/>
              <a:cs typeface="Montserrat"/>
              <a:sym typeface="Montserrat"/>
            </a:endParaRPr>
          </a:p>
        </p:txBody>
      </p:sp>
      <p:pic>
        <p:nvPicPr>
          <p:cNvPr id="125" name="Google Shape;125;p19"/>
          <p:cNvPicPr preferRelativeResize="0"/>
          <p:nvPr/>
        </p:nvPicPr>
        <p:blipFill>
          <a:blip r:embed="rId3">
            <a:alphaModFix/>
          </a:blip>
          <a:stretch>
            <a:fillRect/>
          </a:stretch>
        </p:blipFill>
        <p:spPr>
          <a:xfrm>
            <a:off x="0" y="-41313"/>
            <a:ext cx="4581025" cy="4635977"/>
          </a:xfrm>
          <a:prstGeom prst="rect">
            <a:avLst/>
          </a:prstGeom>
          <a:noFill/>
          <a:ln>
            <a:noFill/>
          </a:ln>
        </p:spPr>
      </p:pic>
      <p:pic>
        <p:nvPicPr>
          <p:cNvPr id="126" name="Google Shape;126;p19"/>
          <p:cNvPicPr preferRelativeResize="0"/>
          <p:nvPr/>
        </p:nvPicPr>
        <p:blipFill>
          <a:blip r:embed="rId3">
            <a:alphaModFix/>
          </a:blip>
          <a:stretch>
            <a:fillRect/>
          </a:stretch>
        </p:blipFill>
        <p:spPr>
          <a:xfrm>
            <a:off x="0" y="4501196"/>
            <a:ext cx="4581025" cy="4635977"/>
          </a:xfrm>
          <a:prstGeom prst="rect">
            <a:avLst/>
          </a:prstGeom>
          <a:noFill/>
          <a:ln>
            <a:noFill/>
          </a:ln>
        </p:spPr>
      </p:pic>
      <p:pic>
        <p:nvPicPr>
          <p:cNvPr id="127" name="Google Shape;127;p19"/>
          <p:cNvPicPr preferRelativeResize="0"/>
          <p:nvPr/>
        </p:nvPicPr>
        <p:blipFill>
          <a:blip r:embed="rId3">
            <a:alphaModFix/>
          </a:blip>
          <a:stretch>
            <a:fillRect/>
          </a:stretch>
        </p:blipFill>
        <p:spPr>
          <a:xfrm>
            <a:off x="0" y="9137173"/>
            <a:ext cx="4581025" cy="4635977"/>
          </a:xfrm>
          <a:prstGeom prst="rect">
            <a:avLst/>
          </a:prstGeom>
          <a:noFill/>
          <a:ln>
            <a:noFill/>
          </a:ln>
        </p:spPr>
      </p:pic>
      <p:sp>
        <p:nvSpPr>
          <p:cNvPr id="128" name="Google Shape;128;p19"/>
          <p:cNvSpPr txBox="1"/>
          <p:nvPr/>
        </p:nvSpPr>
        <p:spPr>
          <a:xfrm>
            <a:off x="5510600" y="1420174"/>
            <a:ext cx="13831800" cy="41817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2"/>
              </a:buClr>
              <a:buFont typeface="Montserrat"/>
              <a:buNone/>
            </a:pPr>
            <a:r>
              <a:rPr b="1" lang="en-US" sz="3600">
                <a:solidFill>
                  <a:schemeClr val="dk2"/>
                </a:solidFill>
                <a:latin typeface="Montserrat"/>
                <a:ea typeface="Montserrat"/>
                <a:cs typeface="Montserrat"/>
                <a:sym typeface="Montserrat"/>
              </a:rPr>
              <a:t>1990: </a:t>
            </a:r>
            <a:r>
              <a:rPr b="1" lang="en-US" sz="3600">
                <a:solidFill>
                  <a:srgbClr val="FF0000"/>
                </a:solidFill>
                <a:latin typeface="Montserrat"/>
                <a:ea typeface="Montserrat"/>
                <a:cs typeface="Montserrat"/>
                <a:sym typeface="Montserrat"/>
              </a:rPr>
              <a:t>Detectable warnings required by ADA in US</a:t>
            </a:r>
            <a:endParaRPr b="1" sz="3600">
              <a:solidFill>
                <a:srgbClr val="FF0000"/>
              </a:solidFill>
              <a:latin typeface="Montserrat"/>
              <a:ea typeface="Montserrat"/>
              <a:cs typeface="Montserrat"/>
              <a:sym typeface="Montserrat"/>
            </a:endParaRPr>
          </a:p>
          <a:p>
            <a:pPr indent="0" lvl="0" marL="0" marR="0" rtl="0" algn="l">
              <a:lnSpc>
                <a:spcPct val="150000"/>
              </a:lnSpc>
              <a:spcBef>
                <a:spcPts val="0"/>
              </a:spcBef>
              <a:spcAft>
                <a:spcPts val="0"/>
              </a:spcAft>
              <a:buClr>
                <a:schemeClr val="dk2"/>
              </a:buClr>
              <a:buFont typeface="Montserrat"/>
              <a:buNone/>
            </a:pPr>
            <a:r>
              <a:rPr lang="en-US" sz="2400">
                <a:highlight>
                  <a:srgbClr val="FFFFFF"/>
                </a:highlight>
                <a:latin typeface="Montserrat"/>
                <a:ea typeface="Montserrat"/>
                <a:cs typeface="Montserrat"/>
                <a:sym typeface="Montserrat"/>
              </a:rPr>
              <a:t>“A suspension was placed on requiring detectable warnings at curb ramps and hazardous vehicular ways, but not for transit platform edges. The reason for the suspension was to conduct research on the performance of their detectability. The DOJ continued the suspension through July 26, 2001, which allowed 10 years for conducting research.” </a:t>
            </a:r>
            <a:br>
              <a:rPr lang="en-US" sz="2400">
                <a:highlight>
                  <a:srgbClr val="FFFFFF"/>
                </a:highlight>
                <a:latin typeface="Montserrat"/>
                <a:ea typeface="Montserrat"/>
                <a:cs typeface="Montserrat"/>
                <a:sym typeface="Montserrat"/>
              </a:rPr>
            </a:br>
            <a:r>
              <a:rPr lang="en-US" sz="2400">
                <a:highlight>
                  <a:srgbClr val="FFFFFF"/>
                </a:highlight>
                <a:latin typeface="Montserrat"/>
                <a:ea typeface="Montserrat"/>
                <a:cs typeface="Montserrat"/>
                <a:sym typeface="Montserrat"/>
              </a:rPr>
              <a:t>- </a:t>
            </a:r>
            <a:r>
              <a:rPr lang="en-US" sz="2400">
                <a:solidFill>
                  <a:schemeClr val="dk1"/>
                </a:solidFill>
                <a:latin typeface="Montserrat"/>
                <a:ea typeface="Montserrat"/>
                <a:cs typeface="Montserrat"/>
                <a:sym typeface="Montserrat"/>
              </a:rPr>
              <a:t>https://www.fhwa.dot.gov/environment/bicycle_pedestrian/resources/dwm.cfm</a:t>
            </a:r>
            <a:endParaRPr sz="2400">
              <a:solidFill>
                <a:schemeClr val="dk1"/>
              </a:solidFill>
              <a:latin typeface="Montserrat"/>
              <a:ea typeface="Montserrat"/>
              <a:cs typeface="Montserrat"/>
              <a:sym typeface="Montserrat"/>
            </a:endParaRPr>
          </a:p>
          <a:p>
            <a:pPr indent="0" lvl="0" marL="0" marR="0" rtl="0" algn="l">
              <a:lnSpc>
                <a:spcPct val="150000"/>
              </a:lnSpc>
              <a:spcBef>
                <a:spcPts val="0"/>
              </a:spcBef>
              <a:spcAft>
                <a:spcPts val="0"/>
              </a:spcAft>
              <a:buClr>
                <a:schemeClr val="dk2"/>
              </a:buClr>
              <a:buFont typeface="Montserrat"/>
              <a:buNone/>
            </a:pPr>
            <a:r>
              <a:t/>
            </a:r>
            <a:endParaRPr sz="2400">
              <a:highlight>
                <a:srgbClr val="FFFFFF"/>
              </a:highlight>
              <a:latin typeface="Montserrat"/>
              <a:ea typeface="Montserrat"/>
              <a:cs typeface="Montserrat"/>
              <a:sym typeface="Montserrat"/>
            </a:endParaRPr>
          </a:p>
          <a:p>
            <a:pPr indent="0" lvl="0" marL="0" marR="0" rtl="0" algn="l">
              <a:lnSpc>
                <a:spcPct val="150000"/>
              </a:lnSpc>
              <a:spcBef>
                <a:spcPts val="0"/>
              </a:spcBef>
              <a:spcAft>
                <a:spcPts val="0"/>
              </a:spcAft>
              <a:buClr>
                <a:schemeClr val="dk2"/>
              </a:buClr>
              <a:buFont typeface="Montserrat"/>
              <a:buNone/>
            </a:pPr>
            <a:r>
              <a:t/>
            </a:r>
            <a:endParaRPr sz="2400">
              <a:latin typeface="Montserrat"/>
              <a:ea typeface="Montserrat"/>
              <a:cs typeface="Montserrat"/>
              <a:sym typeface="Montserrat"/>
            </a:endParaRPr>
          </a:p>
          <a:p>
            <a:pPr indent="0" lvl="0" marL="0" marR="0" rtl="0" algn="l">
              <a:lnSpc>
                <a:spcPct val="150000"/>
              </a:lnSpc>
              <a:spcBef>
                <a:spcPts val="0"/>
              </a:spcBef>
              <a:spcAft>
                <a:spcPts val="0"/>
              </a:spcAft>
              <a:buClr>
                <a:schemeClr val="dk1"/>
              </a:buClr>
              <a:buFont typeface="Montserrat"/>
              <a:buNone/>
            </a:pPr>
            <a:r>
              <a:t/>
            </a:r>
            <a:endParaRPr sz="24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0"/>
          <p:cNvSpPr txBox="1"/>
          <p:nvPr/>
        </p:nvSpPr>
        <p:spPr>
          <a:xfrm>
            <a:off x="5277772" y="1130400"/>
            <a:ext cx="17906400" cy="120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Font typeface="Montserrat"/>
              <a:buNone/>
            </a:pPr>
            <a:r>
              <a:rPr b="1" lang="en-US" sz="12500">
                <a:solidFill>
                  <a:schemeClr val="dk2"/>
                </a:solidFill>
                <a:latin typeface="Montserrat"/>
                <a:ea typeface="Montserrat"/>
                <a:cs typeface="Montserrat"/>
                <a:sym typeface="Montserrat"/>
              </a:rPr>
              <a:t>ADA standard</a:t>
            </a:r>
            <a:endParaRPr b="1" sz="12500">
              <a:latin typeface="Montserrat"/>
              <a:ea typeface="Montserrat"/>
              <a:cs typeface="Montserrat"/>
              <a:sym typeface="Montserrat"/>
            </a:endParaRPr>
          </a:p>
        </p:txBody>
      </p:sp>
      <p:pic>
        <p:nvPicPr>
          <p:cNvPr id="134" name="Google Shape;134;p20"/>
          <p:cNvPicPr preferRelativeResize="0"/>
          <p:nvPr/>
        </p:nvPicPr>
        <p:blipFill>
          <a:blip r:embed="rId3">
            <a:alphaModFix/>
          </a:blip>
          <a:stretch>
            <a:fillRect/>
          </a:stretch>
        </p:blipFill>
        <p:spPr>
          <a:xfrm>
            <a:off x="0" y="-41313"/>
            <a:ext cx="4581025" cy="4635977"/>
          </a:xfrm>
          <a:prstGeom prst="rect">
            <a:avLst/>
          </a:prstGeom>
          <a:noFill/>
          <a:ln>
            <a:noFill/>
          </a:ln>
        </p:spPr>
      </p:pic>
      <p:pic>
        <p:nvPicPr>
          <p:cNvPr id="135" name="Google Shape;135;p20"/>
          <p:cNvPicPr preferRelativeResize="0"/>
          <p:nvPr/>
        </p:nvPicPr>
        <p:blipFill>
          <a:blip r:embed="rId3">
            <a:alphaModFix/>
          </a:blip>
          <a:stretch>
            <a:fillRect/>
          </a:stretch>
        </p:blipFill>
        <p:spPr>
          <a:xfrm>
            <a:off x="0" y="4501196"/>
            <a:ext cx="4581025" cy="4635977"/>
          </a:xfrm>
          <a:prstGeom prst="rect">
            <a:avLst/>
          </a:prstGeom>
          <a:noFill/>
          <a:ln>
            <a:noFill/>
          </a:ln>
        </p:spPr>
      </p:pic>
      <p:pic>
        <p:nvPicPr>
          <p:cNvPr id="136" name="Google Shape;136;p20"/>
          <p:cNvPicPr preferRelativeResize="0"/>
          <p:nvPr/>
        </p:nvPicPr>
        <p:blipFill>
          <a:blip r:embed="rId3">
            <a:alphaModFix/>
          </a:blip>
          <a:stretch>
            <a:fillRect/>
          </a:stretch>
        </p:blipFill>
        <p:spPr>
          <a:xfrm>
            <a:off x="0" y="9137173"/>
            <a:ext cx="4581025" cy="4635977"/>
          </a:xfrm>
          <a:prstGeom prst="rect">
            <a:avLst/>
          </a:prstGeom>
          <a:noFill/>
          <a:ln>
            <a:noFill/>
          </a:ln>
        </p:spPr>
      </p:pic>
      <p:sp>
        <p:nvSpPr>
          <p:cNvPr id="137" name="Google Shape;137;p20"/>
          <p:cNvSpPr txBox="1"/>
          <p:nvPr/>
        </p:nvSpPr>
        <p:spPr>
          <a:xfrm>
            <a:off x="5277775" y="3692775"/>
            <a:ext cx="17406300" cy="9712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rgbClr val="000000"/>
              </a:buClr>
              <a:buSzPts val="1100"/>
              <a:buFont typeface="Arial"/>
              <a:buNone/>
            </a:pPr>
            <a:r>
              <a:rPr b="1" lang="en-US" sz="2400">
                <a:solidFill>
                  <a:srgbClr val="444444"/>
                </a:solidFill>
                <a:highlight>
                  <a:srgbClr val="FFFFFF"/>
                </a:highlight>
                <a:latin typeface="Montserrat"/>
                <a:ea typeface="Montserrat"/>
                <a:cs typeface="Montserrat"/>
                <a:sym typeface="Montserrat"/>
              </a:rPr>
              <a:t>705.1 General.</a:t>
            </a:r>
            <a:r>
              <a:rPr lang="en-US" sz="2400">
                <a:solidFill>
                  <a:srgbClr val="444444"/>
                </a:solidFill>
                <a:highlight>
                  <a:srgbClr val="FFFFFF"/>
                </a:highlight>
                <a:latin typeface="Montserrat"/>
                <a:ea typeface="Montserrat"/>
                <a:cs typeface="Montserrat"/>
                <a:sym typeface="Montserrat"/>
              </a:rPr>
              <a:t> Detectable warnings shall consist of a surface of truncated domes and shall comply with 705.</a:t>
            </a:r>
            <a:endParaRPr b="1" i="1" sz="2400">
              <a:solidFill>
                <a:srgbClr val="444444"/>
              </a:solidFill>
              <a:highlight>
                <a:srgbClr val="FFFFFF"/>
              </a:highlight>
              <a:latin typeface="Montserrat"/>
              <a:ea typeface="Montserrat"/>
              <a:cs typeface="Montserrat"/>
              <a:sym typeface="Montserrat"/>
            </a:endParaRPr>
          </a:p>
          <a:p>
            <a:pPr indent="0" lvl="0" marL="0" rtl="0" algn="l">
              <a:lnSpc>
                <a:spcPct val="115000"/>
              </a:lnSpc>
              <a:spcBef>
                <a:spcPts val="1700"/>
              </a:spcBef>
              <a:spcAft>
                <a:spcPts val="0"/>
              </a:spcAft>
              <a:buClr>
                <a:srgbClr val="000000"/>
              </a:buClr>
              <a:buSzPts val="1100"/>
              <a:buFont typeface="Arial"/>
              <a:buNone/>
            </a:pPr>
            <a:r>
              <a:t/>
            </a:r>
            <a:endParaRPr b="1" i="1" sz="2400">
              <a:solidFill>
                <a:srgbClr val="444444"/>
              </a:solidFill>
              <a:highlight>
                <a:srgbClr val="FFFFFF"/>
              </a:highlight>
              <a:latin typeface="Montserrat"/>
              <a:ea typeface="Montserrat"/>
              <a:cs typeface="Montserrat"/>
              <a:sym typeface="Montserrat"/>
            </a:endParaRPr>
          </a:p>
          <a:p>
            <a:pPr indent="0" lvl="0" marL="0" rtl="0" algn="l">
              <a:lnSpc>
                <a:spcPct val="115000"/>
              </a:lnSpc>
              <a:spcBef>
                <a:spcPts val="1700"/>
              </a:spcBef>
              <a:spcAft>
                <a:spcPts val="0"/>
              </a:spcAft>
              <a:buClr>
                <a:srgbClr val="000000"/>
              </a:buClr>
              <a:buSzPts val="1100"/>
              <a:buFont typeface="Arial"/>
              <a:buNone/>
            </a:pPr>
            <a:r>
              <a:rPr b="1" i="1" lang="en-US" sz="2400">
                <a:solidFill>
                  <a:srgbClr val="444444"/>
                </a:solidFill>
                <a:highlight>
                  <a:srgbClr val="FFFFFF"/>
                </a:highlight>
                <a:latin typeface="Montserrat"/>
                <a:ea typeface="Montserrat"/>
                <a:cs typeface="Montserrat"/>
                <a:sym typeface="Montserrat"/>
              </a:rPr>
              <a:t>705.1.1 </a:t>
            </a:r>
            <a:r>
              <a:rPr b="1" i="1" lang="en-US" sz="2400">
                <a:solidFill>
                  <a:srgbClr val="FF0000"/>
                </a:solidFill>
                <a:highlight>
                  <a:srgbClr val="FFFFFF"/>
                </a:highlight>
                <a:latin typeface="Montserrat"/>
                <a:ea typeface="Montserrat"/>
                <a:cs typeface="Montserrat"/>
                <a:sym typeface="Montserrat"/>
              </a:rPr>
              <a:t>Dome Size. </a:t>
            </a:r>
            <a:r>
              <a:rPr i="1" lang="en-US" sz="2400">
                <a:solidFill>
                  <a:srgbClr val="444444"/>
                </a:solidFill>
                <a:highlight>
                  <a:srgbClr val="FFFFFF"/>
                </a:highlight>
                <a:latin typeface="Montserrat"/>
                <a:ea typeface="Montserrat"/>
                <a:cs typeface="Montserrat"/>
                <a:sym typeface="Montserrat"/>
              </a:rPr>
              <a:t>Truncated domes in a detectable warning surface shall have a base diameter of 0.9 inch (23 mm) minimum and 1.4 inches (36 mm) maximum, a top diameter of 50 percent of the base diameter minimum to 65 percent of the base diameter maximum, and a height of 0.2 inch (5.1 mm).</a:t>
            </a:r>
            <a:endParaRPr i="1" sz="2400">
              <a:solidFill>
                <a:srgbClr val="444444"/>
              </a:solidFill>
              <a:highlight>
                <a:srgbClr val="FFFFFF"/>
              </a:highlight>
              <a:latin typeface="Montserrat"/>
              <a:ea typeface="Montserrat"/>
              <a:cs typeface="Montserrat"/>
              <a:sym typeface="Montserrat"/>
            </a:endParaRPr>
          </a:p>
          <a:p>
            <a:pPr indent="0" lvl="0" marL="0" rtl="0" algn="l">
              <a:lnSpc>
                <a:spcPct val="115000"/>
              </a:lnSpc>
              <a:spcBef>
                <a:spcPts val="1700"/>
              </a:spcBef>
              <a:spcAft>
                <a:spcPts val="0"/>
              </a:spcAft>
              <a:buClr>
                <a:srgbClr val="000000"/>
              </a:buClr>
              <a:buSzPts val="1100"/>
              <a:buFont typeface="Arial"/>
              <a:buNone/>
            </a:pPr>
            <a:r>
              <a:t/>
            </a:r>
            <a:endParaRPr i="1" sz="2400">
              <a:solidFill>
                <a:srgbClr val="444444"/>
              </a:solidFill>
              <a:highlight>
                <a:srgbClr val="FFFFFF"/>
              </a:highlight>
              <a:latin typeface="Montserrat"/>
              <a:ea typeface="Montserrat"/>
              <a:cs typeface="Montserrat"/>
              <a:sym typeface="Montserrat"/>
            </a:endParaRPr>
          </a:p>
          <a:p>
            <a:pPr indent="0" lvl="0" marL="0" rtl="0" algn="l">
              <a:lnSpc>
                <a:spcPct val="115000"/>
              </a:lnSpc>
              <a:spcBef>
                <a:spcPts val="1700"/>
              </a:spcBef>
              <a:spcAft>
                <a:spcPts val="0"/>
              </a:spcAft>
              <a:buClr>
                <a:srgbClr val="000000"/>
              </a:buClr>
              <a:buSzPts val="1100"/>
              <a:buFont typeface="Arial"/>
              <a:buNone/>
            </a:pPr>
            <a:r>
              <a:rPr b="1" i="1" lang="en-US" sz="2400">
                <a:solidFill>
                  <a:srgbClr val="444444"/>
                </a:solidFill>
                <a:highlight>
                  <a:srgbClr val="FFFFFF"/>
                </a:highlight>
                <a:latin typeface="Montserrat"/>
                <a:ea typeface="Montserrat"/>
                <a:cs typeface="Montserrat"/>
                <a:sym typeface="Montserrat"/>
              </a:rPr>
              <a:t>705.1.2 </a:t>
            </a:r>
            <a:r>
              <a:rPr b="1" i="1" lang="en-US" sz="2400">
                <a:solidFill>
                  <a:srgbClr val="FF0000"/>
                </a:solidFill>
                <a:highlight>
                  <a:srgbClr val="FFFFFF"/>
                </a:highlight>
                <a:latin typeface="Montserrat"/>
                <a:ea typeface="Montserrat"/>
                <a:cs typeface="Montserrat"/>
                <a:sym typeface="Montserrat"/>
              </a:rPr>
              <a:t>Dome Spacing.</a:t>
            </a:r>
            <a:r>
              <a:rPr i="1" lang="en-US" sz="2400">
                <a:solidFill>
                  <a:srgbClr val="444444"/>
                </a:solidFill>
                <a:highlight>
                  <a:srgbClr val="FFFFFF"/>
                </a:highlight>
                <a:latin typeface="Montserrat"/>
                <a:ea typeface="Montserrat"/>
                <a:cs typeface="Montserrat"/>
                <a:sym typeface="Montserrat"/>
              </a:rPr>
              <a:t> Truncated domes in a detectable warning surface shall have a center-to-center spacing of 1.6 inches (41 mm) minimum and 2.4 inches (61 mm) maximum, and a base-to-base spacing of 0.65 inch (17 mm) minimum, measured between the most adjacent domes on a square grid.</a:t>
            </a:r>
            <a:endParaRPr i="1" sz="2400">
              <a:solidFill>
                <a:srgbClr val="444444"/>
              </a:solidFill>
              <a:highlight>
                <a:srgbClr val="FFFFFF"/>
              </a:highlight>
              <a:latin typeface="Montserrat"/>
              <a:ea typeface="Montserrat"/>
              <a:cs typeface="Montserrat"/>
              <a:sym typeface="Montserrat"/>
            </a:endParaRPr>
          </a:p>
          <a:p>
            <a:pPr indent="0" lvl="0" marL="0" rtl="0" algn="l">
              <a:lnSpc>
                <a:spcPct val="115000"/>
              </a:lnSpc>
              <a:spcBef>
                <a:spcPts val="1700"/>
              </a:spcBef>
              <a:spcAft>
                <a:spcPts val="0"/>
              </a:spcAft>
              <a:buClr>
                <a:srgbClr val="000000"/>
              </a:buClr>
              <a:buSzPts val="1100"/>
              <a:buFont typeface="Arial"/>
              <a:buNone/>
            </a:pPr>
            <a:r>
              <a:t/>
            </a:r>
            <a:endParaRPr i="1" sz="2400">
              <a:solidFill>
                <a:srgbClr val="444444"/>
              </a:solidFill>
              <a:highlight>
                <a:srgbClr val="FFFFFF"/>
              </a:highlight>
              <a:latin typeface="Montserrat"/>
              <a:ea typeface="Montserrat"/>
              <a:cs typeface="Montserrat"/>
              <a:sym typeface="Montserrat"/>
            </a:endParaRPr>
          </a:p>
          <a:p>
            <a:pPr indent="0" lvl="0" marL="0" rtl="0" algn="l">
              <a:lnSpc>
                <a:spcPct val="115000"/>
              </a:lnSpc>
              <a:spcBef>
                <a:spcPts val="1700"/>
              </a:spcBef>
              <a:spcAft>
                <a:spcPts val="0"/>
              </a:spcAft>
              <a:buClr>
                <a:srgbClr val="000000"/>
              </a:buClr>
              <a:buSzPts val="1100"/>
              <a:buFont typeface="Arial"/>
              <a:buNone/>
            </a:pPr>
            <a:r>
              <a:rPr b="1" i="1" lang="en-US" sz="2400">
                <a:solidFill>
                  <a:srgbClr val="444444"/>
                </a:solidFill>
                <a:highlight>
                  <a:srgbClr val="FFFFFF"/>
                </a:highlight>
                <a:latin typeface="Montserrat"/>
                <a:ea typeface="Montserrat"/>
                <a:cs typeface="Montserrat"/>
                <a:sym typeface="Montserrat"/>
              </a:rPr>
              <a:t>705.1.3 </a:t>
            </a:r>
            <a:r>
              <a:rPr b="1" i="1" lang="en-US" sz="2400">
                <a:solidFill>
                  <a:srgbClr val="FF0000"/>
                </a:solidFill>
                <a:highlight>
                  <a:srgbClr val="FFFFFF"/>
                </a:highlight>
                <a:latin typeface="Montserrat"/>
                <a:ea typeface="Montserrat"/>
                <a:cs typeface="Montserrat"/>
                <a:sym typeface="Montserrat"/>
              </a:rPr>
              <a:t>Contrast.</a:t>
            </a:r>
            <a:r>
              <a:rPr i="1" lang="en-US" sz="2400">
                <a:solidFill>
                  <a:srgbClr val="444444"/>
                </a:solidFill>
                <a:highlight>
                  <a:srgbClr val="FFFFFF"/>
                </a:highlight>
                <a:latin typeface="Montserrat"/>
                <a:ea typeface="Montserrat"/>
                <a:cs typeface="Montserrat"/>
                <a:sym typeface="Montserrat"/>
              </a:rPr>
              <a:t> Detectable warning surfaces shall contrast visually with adjacent walking surfaces either light-on-dark, or dark-on-light</a:t>
            </a:r>
            <a:endParaRPr i="1" sz="2400">
              <a:solidFill>
                <a:srgbClr val="444444"/>
              </a:solidFill>
              <a:highlight>
                <a:srgbClr val="FFFFFF"/>
              </a:highlight>
              <a:latin typeface="Montserrat"/>
              <a:ea typeface="Montserrat"/>
              <a:cs typeface="Montserrat"/>
              <a:sym typeface="Montserrat"/>
            </a:endParaRPr>
          </a:p>
          <a:p>
            <a:pPr indent="0" lvl="0" marL="0" marR="0" rtl="0" algn="l">
              <a:lnSpc>
                <a:spcPct val="150000"/>
              </a:lnSpc>
              <a:spcBef>
                <a:spcPts val="1700"/>
              </a:spcBef>
              <a:spcAft>
                <a:spcPts val="0"/>
              </a:spcAft>
              <a:buClr>
                <a:schemeClr val="dk2"/>
              </a:buClr>
              <a:buFont typeface="Montserrat"/>
              <a:buNone/>
            </a:pPr>
            <a:r>
              <a:t/>
            </a:r>
            <a:endParaRPr b="1" sz="3600">
              <a:solidFill>
                <a:schemeClr val="dk2"/>
              </a:solidFill>
              <a:latin typeface="Montserrat"/>
              <a:ea typeface="Montserrat"/>
              <a:cs typeface="Montserrat"/>
              <a:sym typeface="Montserrat"/>
            </a:endParaRPr>
          </a:p>
          <a:p>
            <a:pPr indent="0" lvl="0" marL="0" marR="0" rtl="0" algn="l">
              <a:lnSpc>
                <a:spcPct val="150000"/>
              </a:lnSpc>
              <a:spcBef>
                <a:spcPts val="0"/>
              </a:spcBef>
              <a:spcAft>
                <a:spcPts val="0"/>
              </a:spcAft>
              <a:buClr>
                <a:schemeClr val="dk1"/>
              </a:buClr>
              <a:buFont typeface="Montserrat"/>
              <a:buNone/>
            </a:pPr>
            <a:r>
              <a:t/>
            </a:r>
            <a:endParaRPr sz="2400">
              <a:solidFill>
                <a:schemeClr val="dk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1"/>
          <p:cNvSpPr txBox="1"/>
          <p:nvPr/>
        </p:nvSpPr>
        <p:spPr>
          <a:xfrm>
            <a:off x="5284272" y="1150675"/>
            <a:ext cx="17654700" cy="120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Font typeface="Montserrat"/>
              <a:buNone/>
            </a:pPr>
            <a:r>
              <a:rPr b="1" lang="en-US" sz="7200">
                <a:solidFill>
                  <a:schemeClr val="dk2"/>
                </a:solidFill>
                <a:latin typeface="Montserrat"/>
                <a:ea typeface="Montserrat"/>
                <a:cs typeface="Montserrat"/>
                <a:sym typeface="Montserrat"/>
              </a:rPr>
              <a:t>History</a:t>
            </a:r>
            <a:r>
              <a:rPr lang="en-US" sz="7200">
                <a:solidFill>
                  <a:schemeClr val="dk2"/>
                </a:solidFill>
                <a:latin typeface="Montserrat"/>
                <a:ea typeface="Montserrat"/>
                <a:cs typeface="Montserrat"/>
                <a:sym typeface="Montserrat"/>
              </a:rPr>
              <a:t> - continued</a:t>
            </a:r>
            <a:endParaRPr sz="7200">
              <a:latin typeface="Montserrat"/>
              <a:ea typeface="Montserrat"/>
              <a:cs typeface="Montserrat"/>
              <a:sym typeface="Montserrat"/>
            </a:endParaRPr>
          </a:p>
        </p:txBody>
      </p:sp>
      <p:pic>
        <p:nvPicPr>
          <p:cNvPr id="143" name="Google Shape;143;p21"/>
          <p:cNvPicPr preferRelativeResize="0"/>
          <p:nvPr/>
        </p:nvPicPr>
        <p:blipFill>
          <a:blip r:embed="rId3">
            <a:alphaModFix/>
          </a:blip>
          <a:stretch>
            <a:fillRect/>
          </a:stretch>
        </p:blipFill>
        <p:spPr>
          <a:xfrm>
            <a:off x="0" y="-41313"/>
            <a:ext cx="4581025" cy="4635977"/>
          </a:xfrm>
          <a:prstGeom prst="rect">
            <a:avLst/>
          </a:prstGeom>
          <a:noFill/>
          <a:ln>
            <a:noFill/>
          </a:ln>
        </p:spPr>
      </p:pic>
      <p:pic>
        <p:nvPicPr>
          <p:cNvPr id="144" name="Google Shape;144;p21"/>
          <p:cNvPicPr preferRelativeResize="0"/>
          <p:nvPr/>
        </p:nvPicPr>
        <p:blipFill>
          <a:blip r:embed="rId3">
            <a:alphaModFix/>
          </a:blip>
          <a:stretch>
            <a:fillRect/>
          </a:stretch>
        </p:blipFill>
        <p:spPr>
          <a:xfrm>
            <a:off x="0" y="4501196"/>
            <a:ext cx="4581025" cy="4635977"/>
          </a:xfrm>
          <a:prstGeom prst="rect">
            <a:avLst/>
          </a:prstGeom>
          <a:noFill/>
          <a:ln>
            <a:noFill/>
          </a:ln>
        </p:spPr>
      </p:pic>
      <p:pic>
        <p:nvPicPr>
          <p:cNvPr id="145" name="Google Shape;145;p21"/>
          <p:cNvPicPr preferRelativeResize="0"/>
          <p:nvPr/>
        </p:nvPicPr>
        <p:blipFill>
          <a:blip r:embed="rId3">
            <a:alphaModFix/>
          </a:blip>
          <a:stretch>
            <a:fillRect/>
          </a:stretch>
        </p:blipFill>
        <p:spPr>
          <a:xfrm>
            <a:off x="0" y="9137173"/>
            <a:ext cx="4581025" cy="4635977"/>
          </a:xfrm>
          <a:prstGeom prst="rect">
            <a:avLst/>
          </a:prstGeom>
          <a:noFill/>
          <a:ln>
            <a:noFill/>
          </a:ln>
        </p:spPr>
      </p:pic>
      <p:sp>
        <p:nvSpPr>
          <p:cNvPr id="146" name="Google Shape;146;p21"/>
          <p:cNvSpPr txBox="1"/>
          <p:nvPr/>
        </p:nvSpPr>
        <p:spPr>
          <a:xfrm>
            <a:off x="5277775" y="2482251"/>
            <a:ext cx="13831800" cy="13485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2"/>
              </a:buClr>
              <a:buFont typeface="Montserrat"/>
              <a:buNone/>
            </a:pPr>
            <a:r>
              <a:rPr b="1" lang="en-US" sz="3600">
                <a:solidFill>
                  <a:schemeClr val="dk2"/>
                </a:solidFill>
                <a:latin typeface="Montserrat"/>
                <a:ea typeface="Montserrat"/>
                <a:cs typeface="Montserrat"/>
                <a:sym typeface="Montserrat"/>
              </a:rPr>
              <a:t>1992: </a:t>
            </a:r>
            <a:r>
              <a:rPr b="1" lang="en-US" sz="3600">
                <a:solidFill>
                  <a:srgbClr val="FF0000"/>
                </a:solidFill>
                <a:latin typeface="Montserrat"/>
                <a:ea typeface="Montserrat"/>
                <a:cs typeface="Montserrat"/>
                <a:sym typeface="Montserrat"/>
              </a:rPr>
              <a:t>Australia approves tactile design standard</a:t>
            </a:r>
            <a:r>
              <a:rPr lang="en-US" sz="1100">
                <a:solidFill>
                  <a:srgbClr val="FF0000"/>
                </a:solidFill>
              </a:rPr>
              <a:t>		</a:t>
            </a:r>
            <a:r>
              <a:rPr lang="en-US" sz="1100"/>
              <a:t>		</a:t>
            </a:r>
            <a:r>
              <a:rPr lang="en-US" sz="2400">
                <a:latin typeface="Montserrat"/>
                <a:ea typeface="Montserrat"/>
                <a:cs typeface="Montserrat"/>
                <a:sym typeface="Montserrat"/>
              </a:rPr>
              <a:t>Tactile ground surface indicators for the orientation of people with vision impairment</a:t>
            </a:r>
            <a:endParaRPr sz="1100"/>
          </a:p>
          <a:p>
            <a:pPr indent="0" lvl="0" marL="0" marR="0" rtl="0" algn="l">
              <a:lnSpc>
                <a:spcPct val="150000"/>
              </a:lnSpc>
              <a:spcBef>
                <a:spcPts val="0"/>
              </a:spcBef>
              <a:spcAft>
                <a:spcPts val="0"/>
              </a:spcAft>
              <a:buClr>
                <a:schemeClr val="dk1"/>
              </a:buClr>
              <a:buFont typeface="Montserrat"/>
              <a:buNone/>
            </a:pPr>
            <a:r>
              <a:t/>
            </a:r>
            <a:endParaRPr sz="2400">
              <a:solidFill>
                <a:schemeClr val="dk1"/>
              </a:solidFill>
              <a:latin typeface="Montserrat"/>
              <a:ea typeface="Montserrat"/>
              <a:cs typeface="Montserrat"/>
              <a:sym typeface="Montserrat"/>
            </a:endParaRPr>
          </a:p>
        </p:txBody>
      </p:sp>
      <p:sp>
        <p:nvSpPr>
          <p:cNvPr id="147" name="Google Shape;147;p21"/>
          <p:cNvSpPr txBox="1"/>
          <p:nvPr/>
        </p:nvSpPr>
        <p:spPr>
          <a:xfrm>
            <a:off x="5277700" y="6211300"/>
            <a:ext cx="13831800" cy="9600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2"/>
              </a:buClr>
              <a:buFont typeface="Montserrat"/>
              <a:buNone/>
            </a:pPr>
            <a:r>
              <a:rPr b="1" lang="en-US" sz="3600">
                <a:solidFill>
                  <a:schemeClr val="dk2"/>
                </a:solidFill>
                <a:latin typeface="Montserrat"/>
                <a:ea typeface="Montserrat"/>
                <a:cs typeface="Montserrat"/>
                <a:sym typeface="Montserrat"/>
              </a:rPr>
              <a:t>Other countries using tactile tiles:</a:t>
            </a:r>
            <a:endParaRPr b="1" sz="3600">
              <a:solidFill>
                <a:schemeClr val="dk2"/>
              </a:solidFill>
              <a:latin typeface="Montserrat"/>
              <a:ea typeface="Montserrat"/>
              <a:cs typeface="Montserrat"/>
              <a:sym typeface="Montserrat"/>
            </a:endParaRPr>
          </a:p>
          <a:p>
            <a:pPr indent="0" lvl="0" marL="0" rtl="0" algn="l">
              <a:lnSpc>
                <a:spcPct val="160000"/>
              </a:lnSpc>
              <a:spcBef>
                <a:spcPts val="300"/>
              </a:spcBef>
              <a:spcAft>
                <a:spcPts val="0"/>
              </a:spcAft>
              <a:buClr>
                <a:srgbClr val="000000"/>
              </a:buClr>
              <a:buSzPts val="1100"/>
              <a:buFont typeface="Arial"/>
              <a:buNone/>
            </a:pPr>
            <a:r>
              <a:t/>
            </a:r>
            <a:endParaRPr b="1" sz="1050">
              <a:highlight>
                <a:srgbClr val="FFFFFF"/>
              </a:highlight>
            </a:endParaRPr>
          </a:p>
          <a:p>
            <a:pPr indent="0" lvl="0" marL="0" rtl="0" algn="l">
              <a:lnSpc>
                <a:spcPct val="160000"/>
              </a:lnSpc>
              <a:spcBef>
                <a:spcPts val="300"/>
              </a:spcBef>
              <a:spcAft>
                <a:spcPts val="0"/>
              </a:spcAft>
              <a:buClr>
                <a:srgbClr val="000000"/>
              </a:buClr>
              <a:buSzPts val="1100"/>
              <a:buFont typeface="Arial"/>
              <a:buNone/>
            </a:pPr>
            <a:r>
              <a:t/>
            </a:r>
            <a:endParaRPr b="1" sz="1800">
              <a:highlight>
                <a:srgbClr val="FFFFFF"/>
              </a:highlight>
              <a:latin typeface="Montserrat"/>
              <a:ea typeface="Montserrat"/>
              <a:cs typeface="Montserrat"/>
              <a:sym typeface="Montserrat"/>
            </a:endParaRPr>
          </a:p>
          <a:p>
            <a:pPr indent="0" lvl="0" marL="0" marR="0" rtl="0" algn="l">
              <a:lnSpc>
                <a:spcPct val="150000"/>
              </a:lnSpc>
              <a:spcBef>
                <a:spcPts val="0"/>
              </a:spcBef>
              <a:spcAft>
                <a:spcPts val="0"/>
              </a:spcAft>
              <a:buClr>
                <a:schemeClr val="dk2"/>
              </a:buClr>
              <a:buFont typeface="Montserrat"/>
              <a:buNone/>
            </a:pPr>
            <a:r>
              <a:t/>
            </a:r>
            <a:endParaRPr sz="1100"/>
          </a:p>
        </p:txBody>
      </p:sp>
      <p:sp>
        <p:nvSpPr>
          <p:cNvPr id="148" name="Google Shape;148;p21"/>
          <p:cNvSpPr txBox="1"/>
          <p:nvPr/>
        </p:nvSpPr>
        <p:spPr>
          <a:xfrm>
            <a:off x="5284275" y="7171300"/>
            <a:ext cx="3756000" cy="960000"/>
          </a:xfrm>
          <a:prstGeom prst="rect">
            <a:avLst/>
          </a:prstGeom>
          <a:noFill/>
          <a:ln>
            <a:noFill/>
          </a:ln>
        </p:spPr>
        <p:txBody>
          <a:bodyPr anchorCtr="0" anchor="t" bIns="45700" lIns="91425" spcFirstLastPara="1" rIns="91425" wrap="square" tIns="45700">
            <a:noAutofit/>
          </a:bodyPr>
          <a:lstStyle/>
          <a:p>
            <a:pPr indent="0" lvl="0" marL="0" rtl="0" algn="l">
              <a:lnSpc>
                <a:spcPct val="160000"/>
              </a:lnSpc>
              <a:spcBef>
                <a:spcPts val="300"/>
              </a:spcBef>
              <a:spcAft>
                <a:spcPts val="0"/>
              </a:spcAft>
              <a:buClr>
                <a:srgbClr val="000000"/>
              </a:buClr>
              <a:buSzPts val="1100"/>
              <a:buFont typeface="Arial"/>
              <a:buNone/>
            </a:pPr>
            <a:r>
              <a:rPr b="1" lang="en-US" sz="3000">
                <a:solidFill>
                  <a:srgbClr val="FF0000"/>
                </a:solidFill>
                <a:highlight>
                  <a:srgbClr val="FFFFFF"/>
                </a:highlight>
                <a:latin typeface="Montserrat"/>
                <a:ea typeface="Montserrat"/>
                <a:cs typeface="Montserrat"/>
                <a:sym typeface="Montserrat"/>
              </a:rPr>
              <a:t>Canada</a:t>
            </a:r>
            <a:endParaRPr b="1" sz="3000">
              <a:solidFill>
                <a:srgbClr val="FF0000"/>
              </a:solidFill>
              <a:highlight>
                <a:srgbClr val="FFFFFF"/>
              </a:highlight>
              <a:latin typeface="Montserrat"/>
              <a:ea typeface="Montserrat"/>
              <a:cs typeface="Montserrat"/>
              <a:sym typeface="Montserrat"/>
            </a:endParaRPr>
          </a:p>
          <a:p>
            <a:pPr indent="0" lvl="0" marL="0" rtl="0" algn="l">
              <a:lnSpc>
                <a:spcPct val="160000"/>
              </a:lnSpc>
              <a:spcBef>
                <a:spcPts val="300"/>
              </a:spcBef>
              <a:spcAft>
                <a:spcPts val="0"/>
              </a:spcAft>
              <a:buClr>
                <a:srgbClr val="000000"/>
              </a:buClr>
              <a:buSzPts val="1100"/>
              <a:buFont typeface="Arial"/>
              <a:buNone/>
            </a:pPr>
            <a:r>
              <a:rPr b="1" lang="en-US" sz="3000">
                <a:solidFill>
                  <a:srgbClr val="FF0000"/>
                </a:solidFill>
                <a:highlight>
                  <a:srgbClr val="FFFFFF"/>
                </a:highlight>
                <a:latin typeface="Montserrat"/>
                <a:ea typeface="Montserrat"/>
                <a:cs typeface="Montserrat"/>
                <a:sym typeface="Montserrat"/>
              </a:rPr>
              <a:t>Mexico</a:t>
            </a:r>
            <a:endParaRPr b="1" sz="3000">
              <a:solidFill>
                <a:srgbClr val="FF0000"/>
              </a:solidFill>
              <a:highlight>
                <a:srgbClr val="FFFFFF"/>
              </a:highlight>
              <a:latin typeface="Montserrat"/>
              <a:ea typeface="Montserrat"/>
              <a:cs typeface="Montserrat"/>
              <a:sym typeface="Montserrat"/>
            </a:endParaRPr>
          </a:p>
          <a:p>
            <a:pPr indent="0" lvl="0" marL="0" rtl="0" algn="l">
              <a:lnSpc>
                <a:spcPct val="160000"/>
              </a:lnSpc>
              <a:spcBef>
                <a:spcPts val="300"/>
              </a:spcBef>
              <a:spcAft>
                <a:spcPts val="0"/>
              </a:spcAft>
              <a:buClr>
                <a:srgbClr val="000000"/>
              </a:buClr>
              <a:buSzPts val="1100"/>
              <a:buFont typeface="Arial"/>
              <a:buNone/>
            </a:pPr>
            <a:r>
              <a:rPr b="1" lang="en-US" sz="3000">
                <a:solidFill>
                  <a:srgbClr val="FF0000"/>
                </a:solidFill>
                <a:highlight>
                  <a:srgbClr val="FFFFFF"/>
                </a:highlight>
                <a:latin typeface="Montserrat"/>
                <a:ea typeface="Montserrat"/>
                <a:cs typeface="Montserrat"/>
                <a:sym typeface="Montserrat"/>
              </a:rPr>
              <a:t>Hong Kong</a:t>
            </a:r>
            <a:endParaRPr b="1" sz="3000">
              <a:solidFill>
                <a:srgbClr val="FF0000"/>
              </a:solidFill>
              <a:highlight>
                <a:srgbClr val="FFFFFF"/>
              </a:highlight>
              <a:latin typeface="Montserrat"/>
              <a:ea typeface="Montserrat"/>
              <a:cs typeface="Montserrat"/>
              <a:sym typeface="Montserrat"/>
            </a:endParaRPr>
          </a:p>
          <a:p>
            <a:pPr indent="0" lvl="0" marL="0" rtl="0" algn="l">
              <a:lnSpc>
                <a:spcPct val="160000"/>
              </a:lnSpc>
              <a:spcBef>
                <a:spcPts val="300"/>
              </a:spcBef>
              <a:spcAft>
                <a:spcPts val="0"/>
              </a:spcAft>
              <a:buClr>
                <a:srgbClr val="000000"/>
              </a:buClr>
              <a:buSzPts val="1100"/>
              <a:buFont typeface="Arial"/>
              <a:buNone/>
            </a:pPr>
            <a:r>
              <a:rPr b="1" lang="en-US" sz="3000">
                <a:solidFill>
                  <a:srgbClr val="FF0000"/>
                </a:solidFill>
                <a:highlight>
                  <a:srgbClr val="FFFFFF"/>
                </a:highlight>
                <a:latin typeface="Montserrat"/>
                <a:ea typeface="Montserrat"/>
                <a:cs typeface="Montserrat"/>
                <a:sym typeface="Montserrat"/>
              </a:rPr>
              <a:t>Indonesia</a:t>
            </a:r>
            <a:endParaRPr b="1" sz="3000">
              <a:solidFill>
                <a:srgbClr val="FF0000"/>
              </a:solidFill>
              <a:highlight>
                <a:srgbClr val="FFFFFF"/>
              </a:highlight>
              <a:latin typeface="Montserrat"/>
              <a:ea typeface="Montserrat"/>
              <a:cs typeface="Montserrat"/>
              <a:sym typeface="Montserrat"/>
            </a:endParaRPr>
          </a:p>
          <a:p>
            <a:pPr indent="0" lvl="0" marL="0" rtl="0" algn="l">
              <a:lnSpc>
                <a:spcPct val="160000"/>
              </a:lnSpc>
              <a:spcBef>
                <a:spcPts val="300"/>
              </a:spcBef>
              <a:spcAft>
                <a:spcPts val="0"/>
              </a:spcAft>
              <a:buClr>
                <a:srgbClr val="000000"/>
              </a:buClr>
              <a:buSzPts val="1100"/>
              <a:buFont typeface="Arial"/>
              <a:buNone/>
            </a:pPr>
            <a:r>
              <a:rPr b="1" lang="en-US" sz="3000">
                <a:solidFill>
                  <a:srgbClr val="FF0000"/>
                </a:solidFill>
                <a:highlight>
                  <a:srgbClr val="FFFFFF"/>
                </a:highlight>
                <a:latin typeface="Montserrat"/>
                <a:ea typeface="Montserrat"/>
                <a:cs typeface="Montserrat"/>
                <a:sym typeface="Montserrat"/>
              </a:rPr>
              <a:t>Malaysia</a:t>
            </a:r>
            <a:endParaRPr b="1" sz="3000">
              <a:solidFill>
                <a:srgbClr val="FF0000"/>
              </a:solidFill>
              <a:highlight>
                <a:srgbClr val="FFFFFF"/>
              </a:highlight>
              <a:latin typeface="Montserrat"/>
              <a:ea typeface="Montserrat"/>
              <a:cs typeface="Montserrat"/>
              <a:sym typeface="Montserrat"/>
            </a:endParaRPr>
          </a:p>
          <a:p>
            <a:pPr indent="0" lvl="0" marL="0" rtl="0" algn="l">
              <a:lnSpc>
                <a:spcPct val="160000"/>
              </a:lnSpc>
              <a:spcBef>
                <a:spcPts val="300"/>
              </a:spcBef>
              <a:spcAft>
                <a:spcPts val="0"/>
              </a:spcAft>
              <a:buClr>
                <a:srgbClr val="000000"/>
              </a:buClr>
              <a:buSzPts val="1100"/>
              <a:buFont typeface="Arial"/>
              <a:buNone/>
            </a:pPr>
            <a:r>
              <a:rPr b="1" lang="en-US" sz="3000">
                <a:solidFill>
                  <a:srgbClr val="FF0000"/>
                </a:solidFill>
                <a:highlight>
                  <a:srgbClr val="FFFFFF"/>
                </a:highlight>
                <a:latin typeface="Montserrat"/>
                <a:ea typeface="Montserrat"/>
                <a:cs typeface="Montserrat"/>
                <a:sym typeface="Montserrat"/>
              </a:rPr>
              <a:t>South Korea</a:t>
            </a:r>
            <a:endParaRPr b="1" sz="3000">
              <a:solidFill>
                <a:srgbClr val="FF0000"/>
              </a:solidFill>
              <a:highlight>
                <a:srgbClr val="FFFFFF"/>
              </a:highlight>
              <a:latin typeface="Montserrat"/>
              <a:ea typeface="Montserrat"/>
              <a:cs typeface="Montserrat"/>
              <a:sym typeface="Montserrat"/>
            </a:endParaRPr>
          </a:p>
          <a:p>
            <a:pPr indent="0" lvl="0" marL="0" rtl="0" algn="l">
              <a:lnSpc>
                <a:spcPct val="160000"/>
              </a:lnSpc>
              <a:spcBef>
                <a:spcPts val="300"/>
              </a:spcBef>
              <a:spcAft>
                <a:spcPts val="0"/>
              </a:spcAft>
              <a:buClr>
                <a:srgbClr val="000000"/>
              </a:buClr>
              <a:buSzPts val="1100"/>
              <a:buFont typeface="Arial"/>
              <a:buNone/>
            </a:pPr>
            <a:r>
              <a:rPr b="1" lang="en-US" sz="3000">
                <a:solidFill>
                  <a:srgbClr val="FF0000"/>
                </a:solidFill>
                <a:highlight>
                  <a:srgbClr val="FFFFFF"/>
                </a:highlight>
                <a:latin typeface="Montserrat"/>
                <a:ea typeface="Montserrat"/>
                <a:cs typeface="Montserrat"/>
                <a:sym typeface="Montserrat"/>
              </a:rPr>
              <a:t>Taiwan</a:t>
            </a:r>
            <a:endParaRPr b="1" sz="3000">
              <a:solidFill>
                <a:srgbClr val="FF0000"/>
              </a:solidFill>
              <a:highlight>
                <a:srgbClr val="FFFFFF"/>
              </a:highlight>
              <a:latin typeface="Montserrat"/>
              <a:ea typeface="Montserrat"/>
              <a:cs typeface="Montserrat"/>
              <a:sym typeface="Montserrat"/>
            </a:endParaRPr>
          </a:p>
          <a:p>
            <a:pPr indent="0" lvl="0" marL="0" rtl="0" algn="l">
              <a:lnSpc>
                <a:spcPct val="160000"/>
              </a:lnSpc>
              <a:spcBef>
                <a:spcPts val="300"/>
              </a:spcBef>
              <a:spcAft>
                <a:spcPts val="0"/>
              </a:spcAft>
              <a:buClr>
                <a:srgbClr val="000000"/>
              </a:buClr>
              <a:buSzPts val="1100"/>
              <a:buFont typeface="Arial"/>
              <a:buNone/>
            </a:pPr>
            <a:r>
              <a:rPr b="1" lang="en-US" sz="3000">
                <a:solidFill>
                  <a:srgbClr val="FF0000"/>
                </a:solidFill>
                <a:highlight>
                  <a:srgbClr val="FFFFFF"/>
                </a:highlight>
                <a:latin typeface="Montserrat"/>
                <a:ea typeface="Montserrat"/>
                <a:cs typeface="Montserrat"/>
                <a:sym typeface="Montserrat"/>
              </a:rPr>
              <a:t>Thailand</a:t>
            </a:r>
            <a:endParaRPr sz="3000">
              <a:solidFill>
                <a:srgbClr val="FF0000"/>
              </a:solidFill>
              <a:latin typeface="Montserrat"/>
              <a:ea typeface="Montserrat"/>
              <a:cs typeface="Montserrat"/>
              <a:sym typeface="Montserrat"/>
            </a:endParaRPr>
          </a:p>
        </p:txBody>
      </p:sp>
      <p:sp>
        <p:nvSpPr>
          <p:cNvPr id="149" name="Google Shape;149;p21"/>
          <p:cNvSpPr txBox="1"/>
          <p:nvPr/>
        </p:nvSpPr>
        <p:spPr>
          <a:xfrm>
            <a:off x="10977575" y="7171300"/>
            <a:ext cx="3756000" cy="960000"/>
          </a:xfrm>
          <a:prstGeom prst="rect">
            <a:avLst/>
          </a:prstGeom>
          <a:noFill/>
          <a:ln>
            <a:noFill/>
          </a:ln>
        </p:spPr>
        <p:txBody>
          <a:bodyPr anchorCtr="0" anchor="t" bIns="45700" lIns="91425" spcFirstLastPara="1" rIns="91425" wrap="square" tIns="45700">
            <a:noAutofit/>
          </a:bodyPr>
          <a:lstStyle/>
          <a:p>
            <a:pPr indent="0" lvl="0" marL="0" rtl="0" algn="l">
              <a:lnSpc>
                <a:spcPct val="160000"/>
              </a:lnSpc>
              <a:spcBef>
                <a:spcPts val="300"/>
              </a:spcBef>
              <a:spcAft>
                <a:spcPts val="0"/>
              </a:spcAft>
              <a:buClr>
                <a:srgbClr val="000000"/>
              </a:buClr>
              <a:buSzPts val="1100"/>
              <a:buFont typeface="Arial"/>
              <a:buNone/>
            </a:pPr>
            <a:r>
              <a:rPr b="1" lang="en-US" sz="3000">
                <a:solidFill>
                  <a:srgbClr val="FF0000"/>
                </a:solidFill>
                <a:highlight>
                  <a:srgbClr val="FFFFFF"/>
                </a:highlight>
                <a:latin typeface="Montserrat"/>
                <a:ea typeface="Montserrat"/>
                <a:cs typeface="Montserrat"/>
                <a:sym typeface="Montserrat"/>
              </a:rPr>
              <a:t>India</a:t>
            </a:r>
            <a:endParaRPr b="1" sz="3000">
              <a:solidFill>
                <a:srgbClr val="FF0000"/>
              </a:solidFill>
              <a:highlight>
                <a:srgbClr val="FFFFFF"/>
              </a:highlight>
              <a:latin typeface="Montserrat"/>
              <a:ea typeface="Montserrat"/>
              <a:cs typeface="Montserrat"/>
              <a:sym typeface="Montserrat"/>
            </a:endParaRPr>
          </a:p>
          <a:p>
            <a:pPr indent="0" lvl="0" marL="0" rtl="0" algn="l">
              <a:lnSpc>
                <a:spcPct val="160000"/>
              </a:lnSpc>
              <a:spcBef>
                <a:spcPts val="300"/>
              </a:spcBef>
              <a:spcAft>
                <a:spcPts val="0"/>
              </a:spcAft>
              <a:buClr>
                <a:srgbClr val="000000"/>
              </a:buClr>
              <a:buSzPts val="1100"/>
              <a:buFont typeface="Arial"/>
              <a:buNone/>
            </a:pPr>
            <a:r>
              <a:rPr b="1" lang="en-US" sz="3000">
                <a:solidFill>
                  <a:srgbClr val="FF0000"/>
                </a:solidFill>
                <a:highlight>
                  <a:srgbClr val="FFFFFF"/>
                </a:highlight>
                <a:latin typeface="Montserrat"/>
                <a:ea typeface="Montserrat"/>
                <a:cs typeface="Montserrat"/>
                <a:sym typeface="Montserrat"/>
              </a:rPr>
              <a:t>New Zealand</a:t>
            </a:r>
            <a:endParaRPr b="1" sz="3000">
              <a:solidFill>
                <a:srgbClr val="FF0000"/>
              </a:solidFill>
              <a:highlight>
                <a:srgbClr val="FFFFFF"/>
              </a:highlight>
              <a:latin typeface="Montserrat"/>
              <a:ea typeface="Montserrat"/>
              <a:cs typeface="Montserrat"/>
              <a:sym typeface="Montserrat"/>
            </a:endParaRPr>
          </a:p>
          <a:p>
            <a:pPr indent="0" lvl="0" marL="0" rtl="0" algn="l">
              <a:lnSpc>
                <a:spcPct val="160000"/>
              </a:lnSpc>
              <a:spcBef>
                <a:spcPts val="300"/>
              </a:spcBef>
              <a:spcAft>
                <a:spcPts val="0"/>
              </a:spcAft>
              <a:buClr>
                <a:srgbClr val="000000"/>
              </a:buClr>
              <a:buSzPts val="1100"/>
              <a:buFont typeface="Arial"/>
              <a:buNone/>
            </a:pPr>
            <a:r>
              <a:rPr b="1" lang="en-US" sz="3000">
                <a:solidFill>
                  <a:srgbClr val="FF0000"/>
                </a:solidFill>
                <a:highlight>
                  <a:srgbClr val="FFFFFF"/>
                </a:highlight>
                <a:latin typeface="Montserrat"/>
                <a:ea typeface="Montserrat"/>
                <a:cs typeface="Montserrat"/>
                <a:sym typeface="Montserrat"/>
              </a:rPr>
              <a:t>Belgium</a:t>
            </a:r>
            <a:endParaRPr b="1" sz="3000">
              <a:solidFill>
                <a:srgbClr val="FF0000"/>
              </a:solidFill>
              <a:highlight>
                <a:srgbClr val="FFFFFF"/>
              </a:highlight>
              <a:latin typeface="Montserrat"/>
              <a:ea typeface="Montserrat"/>
              <a:cs typeface="Montserrat"/>
              <a:sym typeface="Montserrat"/>
            </a:endParaRPr>
          </a:p>
          <a:p>
            <a:pPr indent="0" lvl="0" marL="0" rtl="0" algn="l">
              <a:lnSpc>
                <a:spcPct val="160000"/>
              </a:lnSpc>
              <a:spcBef>
                <a:spcPts val="300"/>
              </a:spcBef>
              <a:spcAft>
                <a:spcPts val="0"/>
              </a:spcAft>
              <a:buClr>
                <a:srgbClr val="000000"/>
              </a:buClr>
              <a:buSzPts val="1100"/>
              <a:buFont typeface="Arial"/>
              <a:buNone/>
            </a:pPr>
            <a:r>
              <a:rPr b="1" lang="en-US" sz="3000">
                <a:solidFill>
                  <a:srgbClr val="FF0000"/>
                </a:solidFill>
                <a:highlight>
                  <a:srgbClr val="FFFFFF"/>
                </a:highlight>
                <a:latin typeface="Montserrat"/>
                <a:ea typeface="Montserrat"/>
                <a:cs typeface="Montserrat"/>
                <a:sym typeface="Montserrat"/>
              </a:rPr>
              <a:t>France</a:t>
            </a:r>
            <a:endParaRPr b="1" sz="3000">
              <a:solidFill>
                <a:srgbClr val="FF0000"/>
              </a:solidFill>
              <a:highlight>
                <a:srgbClr val="FFFFFF"/>
              </a:highlight>
              <a:latin typeface="Montserrat"/>
              <a:ea typeface="Montserrat"/>
              <a:cs typeface="Montserrat"/>
              <a:sym typeface="Montserrat"/>
            </a:endParaRPr>
          </a:p>
          <a:p>
            <a:pPr indent="0" lvl="0" marL="0" rtl="0" algn="l">
              <a:lnSpc>
                <a:spcPct val="160000"/>
              </a:lnSpc>
              <a:spcBef>
                <a:spcPts val="300"/>
              </a:spcBef>
              <a:spcAft>
                <a:spcPts val="0"/>
              </a:spcAft>
              <a:buClr>
                <a:srgbClr val="000000"/>
              </a:buClr>
              <a:buSzPts val="1100"/>
              <a:buFont typeface="Arial"/>
              <a:buNone/>
            </a:pPr>
            <a:r>
              <a:rPr b="1" lang="en-US" sz="3000">
                <a:solidFill>
                  <a:srgbClr val="FF0000"/>
                </a:solidFill>
                <a:highlight>
                  <a:srgbClr val="FFFFFF"/>
                </a:highlight>
                <a:latin typeface="Montserrat"/>
                <a:ea typeface="Montserrat"/>
                <a:cs typeface="Montserrat"/>
                <a:sym typeface="Montserrat"/>
              </a:rPr>
              <a:t>Italy</a:t>
            </a:r>
            <a:endParaRPr b="1" sz="3000">
              <a:solidFill>
                <a:srgbClr val="FF0000"/>
              </a:solidFill>
              <a:highlight>
                <a:srgbClr val="FFFFFF"/>
              </a:highlight>
              <a:latin typeface="Montserrat"/>
              <a:ea typeface="Montserrat"/>
              <a:cs typeface="Montserrat"/>
              <a:sym typeface="Montserrat"/>
            </a:endParaRPr>
          </a:p>
          <a:p>
            <a:pPr indent="0" lvl="0" marL="0" rtl="0" algn="l">
              <a:lnSpc>
                <a:spcPct val="160000"/>
              </a:lnSpc>
              <a:spcBef>
                <a:spcPts val="300"/>
              </a:spcBef>
              <a:spcAft>
                <a:spcPts val="0"/>
              </a:spcAft>
              <a:buClr>
                <a:srgbClr val="000000"/>
              </a:buClr>
              <a:buSzPts val="1100"/>
              <a:buFont typeface="Arial"/>
              <a:buNone/>
            </a:pPr>
            <a:r>
              <a:rPr b="1" lang="en-US" sz="3000">
                <a:solidFill>
                  <a:srgbClr val="FF0000"/>
                </a:solidFill>
                <a:highlight>
                  <a:srgbClr val="FFFFFF"/>
                </a:highlight>
                <a:latin typeface="Montserrat"/>
                <a:ea typeface="Montserrat"/>
                <a:cs typeface="Montserrat"/>
                <a:sym typeface="Montserrat"/>
              </a:rPr>
              <a:t>Netherlands</a:t>
            </a:r>
            <a:endParaRPr b="1" sz="3000">
              <a:solidFill>
                <a:srgbClr val="FF0000"/>
              </a:solidFill>
              <a:highlight>
                <a:srgbClr val="FFFFFF"/>
              </a:highlight>
              <a:latin typeface="Montserrat"/>
              <a:ea typeface="Montserrat"/>
              <a:cs typeface="Montserrat"/>
              <a:sym typeface="Montserrat"/>
            </a:endParaRPr>
          </a:p>
          <a:p>
            <a:pPr indent="0" lvl="0" marL="0" rtl="0" algn="l">
              <a:lnSpc>
                <a:spcPct val="160000"/>
              </a:lnSpc>
              <a:spcBef>
                <a:spcPts val="300"/>
              </a:spcBef>
              <a:spcAft>
                <a:spcPts val="0"/>
              </a:spcAft>
              <a:buClr>
                <a:srgbClr val="000000"/>
              </a:buClr>
              <a:buSzPts val="1100"/>
              <a:buFont typeface="Arial"/>
              <a:buNone/>
            </a:pPr>
            <a:r>
              <a:rPr b="1" lang="en-US" sz="3000">
                <a:solidFill>
                  <a:srgbClr val="FF0000"/>
                </a:solidFill>
                <a:highlight>
                  <a:srgbClr val="FFFFFF"/>
                </a:highlight>
                <a:latin typeface="Montserrat"/>
                <a:ea typeface="Montserrat"/>
                <a:cs typeface="Montserrat"/>
                <a:sym typeface="Montserrat"/>
              </a:rPr>
              <a:t>Turkey</a:t>
            </a:r>
            <a:endParaRPr sz="3000">
              <a:solidFill>
                <a:srgbClr val="FF0000"/>
              </a:solidFill>
              <a:latin typeface="Montserrat"/>
              <a:ea typeface="Montserrat"/>
              <a:cs typeface="Montserrat"/>
              <a:sym typeface="Montserrat"/>
            </a:endParaRPr>
          </a:p>
        </p:txBody>
      </p:sp>
      <p:pic>
        <p:nvPicPr>
          <p:cNvPr id="150" name="Google Shape;150;p21"/>
          <p:cNvPicPr preferRelativeResize="0"/>
          <p:nvPr/>
        </p:nvPicPr>
        <p:blipFill>
          <a:blip r:embed="rId4">
            <a:alphaModFix/>
          </a:blip>
          <a:stretch>
            <a:fillRect/>
          </a:stretch>
        </p:blipFill>
        <p:spPr>
          <a:xfrm>
            <a:off x="15081400" y="6506925"/>
            <a:ext cx="7695850" cy="5771875"/>
          </a:xfrm>
          <a:prstGeom prst="rect">
            <a:avLst/>
          </a:prstGeom>
          <a:noFill/>
          <a:ln>
            <a:noFill/>
          </a:ln>
        </p:spPr>
      </p:pic>
      <p:sp>
        <p:nvSpPr>
          <p:cNvPr id="151" name="Google Shape;151;p21"/>
          <p:cNvSpPr txBox="1"/>
          <p:nvPr/>
        </p:nvSpPr>
        <p:spPr>
          <a:xfrm>
            <a:off x="15020925" y="12474725"/>
            <a:ext cx="7756200" cy="9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231F20"/>
                </a:solidFill>
                <a:highlight>
                  <a:srgbClr val="FFFFFF"/>
                </a:highlight>
                <a:latin typeface="Montserrat"/>
                <a:ea typeface="Montserrat"/>
                <a:cs typeface="Montserrat"/>
                <a:sym typeface="Montserrat"/>
              </a:rPr>
              <a:t>‘Blind lane’ in China</a:t>
            </a:r>
            <a:endParaRPr sz="2400">
              <a:solidFill>
                <a:srgbClr val="231F20"/>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en-US" sz="1100">
                <a:highlight>
                  <a:srgbClr val="FFFFFF"/>
                </a:highlight>
              </a:rPr>
              <a:t>Photo source: </a:t>
            </a:r>
            <a:r>
              <a:rPr lang="en-US" sz="1100" u="sng">
                <a:hlinkClick r:id="rId5"/>
              </a:rPr>
              <a:t>https://99percentinvisible.org/article/death-tactile-paving-chinas-precarious-paths-visually-impaired/</a:t>
            </a:r>
            <a:endParaRPr sz="1100">
              <a:highlight>
                <a:srgbClr val="FFFFFF"/>
              </a:highlight>
            </a:endParaRPr>
          </a:p>
        </p:txBody>
      </p:sp>
      <p:sp>
        <p:nvSpPr>
          <p:cNvPr id="152" name="Google Shape;152;p21"/>
          <p:cNvSpPr txBox="1"/>
          <p:nvPr/>
        </p:nvSpPr>
        <p:spPr>
          <a:xfrm>
            <a:off x="5277702" y="4135550"/>
            <a:ext cx="15983700" cy="13485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2"/>
              </a:buClr>
              <a:buFont typeface="Montserrat"/>
              <a:buNone/>
            </a:pPr>
            <a:r>
              <a:rPr b="1" lang="en-US" sz="3600">
                <a:solidFill>
                  <a:schemeClr val="dk2"/>
                </a:solidFill>
                <a:latin typeface="Montserrat"/>
                <a:ea typeface="Montserrat"/>
                <a:cs typeface="Montserrat"/>
                <a:sym typeface="Montserrat"/>
              </a:rPr>
              <a:t>1995-2001</a:t>
            </a:r>
            <a:r>
              <a:rPr b="1" lang="en-US" sz="3600">
                <a:solidFill>
                  <a:schemeClr val="dk2"/>
                </a:solidFill>
                <a:latin typeface="Montserrat"/>
                <a:ea typeface="Montserrat"/>
                <a:cs typeface="Montserrat"/>
                <a:sym typeface="Montserrat"/>
              </a:rPr>
              <a:t>: </a:t>
            </a:r>
            <a:r>
              <a:rPr b="1" lang="en-US" sz="3600">
                <a:solidFill>
                  <a:srgbClr val="FF0000"/>
                </a:solidFill>
                <a:latin typeface="Montserrat"/>
                <a:ea typeface="Montserrat"/>
                <a:cs typeface="Montserrat"/>
                <a:sym typeface="Montserrat"/>
              </a:rPr>
              <a:t>Blind lanes installed in some Chinese cities</a:t>
            </a:r>
            <a:r>
              <a:rPr lang="en-US" sz="1100">
                <a:solidFill>
                  <a:srgbClr val="FF0000"/>
                </a:solidFill>
              </a:rPr>
              <a:t>	</a:t>
            </a:r>
            <a:endParaRPr sz="1100">
              <a:solidFill>
                <a:srgbClr val="FF0000"/>
              </a:solidFill>
            </a:endParaRPr>
          </a:p>
          <a:p>
            <a:pPr indent="0" lvl="0" marL="0" marR="0" rtl="0" algn="l">
              <a:lnSpc>
                <a:spcPct val="150000"/>
              </a:lnSpc>
              <a:spcBef>
                <a:spcPts val="0"/>
              </a:spcBef>
              <a:spcAft>
                <a:spcPts val="0"/>
              </a:spcAft>
              <a:buClr>
                <a:schemeClr val="dk2"/>
              </a:buClr>
              <a:buFont typeface="Montserrat"/>
              <a:buNone/>
            </a:pPr>
            <a:r>
              <a:rPr lang="en-US" sz="2400">
                <a:latin typeface="Montserrat"/>
                <a:ea typeface="Montserrat"/>
                <a:cs typeface="Montserrat"/>
                <a:sym typeface="Montserrat"/>
              </a:rPr>
              <a:t>Tiles were first installed in Beijing in the 1980s by the China Disabled Persons’ Federation. In 2001 a law was passed requiring new roads in cities to include ‘blind lanes.’</a:t>
            </a:r>
            <a:endParaRPr sz="1100"/>
          </a:p>
          <a:p>
            <a:pPr indent="0" lvl="0" marL="0" marR="0" rtl="0" algn="l">
              <a:lnSpc>
                <a:spcPct val="150000"/>
              </a:lnSpc>
              <a:spcBef>
                <a:spcPts val="0"/>
              </a:spcBef>
              <a:spcAft>
                <a:spcPts val="0"/>
              </a:spcAft>
              <a:buClr>
                <a:schemeClr val="dk1"/>
              </a:buClr>
              <a:buFont typeface="Montserrat"/>
              <a:buNone/>
            </a:pPr>
            <a:r>
              <a:t/>
            </a:r>
            <a:endParaRPr sz="2400">
              <a:solidFill>
                <a:schemeClr val="dk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